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703" r:id="rId1"/>
  </p:sldMasterIdLst>
  <p:notesMasterIdLst>
    <p:notesMasterId r:id="rId21"/>
  </p:notesMasterIdLst>
  <p:handoutMasterIdLst>
    <p:handoutMasterId r:id="rId22"/>
  </p:handoutMasterIdLst>
  <p:sldIdLst>
    <p:sldId id="256" r:id="rId2"/>
    <p:sldId id="352" r:id="rId3"/>
    <p:sldId id="342" r:id="rId4"/>
    <p:sldId id="347" r:id="rId5"/>
    <p:sldId id="350" r:id="rId6"/>
    <p:sldId id="353" r:id="rId7"/>
    <p:sldId id="354" r:id="rId8"/>
    <p:sldId id="355" r:id="rId9"/>
    <p:sldId id="356" r:id="rId10"/>
    <p:sldId id="357" r:id="rId11"/>
    <p:sldId id="358" r:id="rId12"/>
    <p:sldId id="360" r:id="rId13"/>
    <p:sldId id="359" r:id="rId14"/>
    <p:sldId id="361" r:id="rId15"/>
    <p:sldId id="362" r:id="rId16"/>
    <p:sldId id="364" r:id="rId17"/>
    <p:sldId id="366" r:id="rId18"/>
    <p:sldId id="367" r:id="rId19"/>
    <p:sldId id="36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a:srgbClr val="7F7F7F"/>
    <a:srgbClr val="1F6FA9"/>
    <a:srgbClr val="D6D9D9"/>
    <a:srgbClr val="E0E3E3"/>
    <a:srgbClr val="269DCD"/>
    <a:srgbClr val="237BBA"/>
    <a:srgbClr val="B60000"/>
    <a:srgbClr val="941100"/>
    <a:srgbClr val="521B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38"/>
    <p:restoredTop sz="88027"/>
  </p:normalViewPr>
  <p:slideViewPr>
    <p:cSldViewPr snapToGrid="0" snapToObjects="1">
      <p:cViewPr varScale="1">
        <p:scale>
          <a:sx n="112" d="100"/>
          <a:sy n="112" d="100"/>
        </p:scale>
        <p:origin x="1344" y="18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0" d="100"/>
          <a:sy n="70" d="100"/>
        </p:scale>
        <p:origin x="3624"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D5C047-4BF6-2244-A5E3-D41B1218D9A5}" type="datetimeFigureOut">
              <a:rPr lang="en-GB" smtClean="0"/>
              <a:t>18/10/2021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E19463-6D85-F64E-8269-D0072813E47F}" type="slidenum">
              <a:rPr lang="en-GB" smtClean="0"/>
              <a:t>‹#›</a:t>
            </a:fld>
            <a:endParaRPr lang="en-GB"/>
          </a:p>
        </p:txBody>
      </p:sp>
    </p:spTree>
    <p:extLst>
      <p:ext uri="{BB962C8B-B14F-4D97-AF65-F5344CB8AC3E}">
        <p14:creationId xmlns:p14="http://schemas.microsoft.com/office/powerpoint/2010/main" val="80125951"/>
      </p:ext>
    </p:extLst>
  </p:cSld>
  <p:clrMap bg1="lt1" tx1="dk1" bg2="lt2" tx2="dk2" accent1="accent1" accent2="accent2" accent3="accent3" accent4="accent4" accent5="accent5" accent6="accent6" hlink="hlink" folHlink="folHlink"/>
</p:handoutMaster>
</file>

<file path=ppt/media/image1.jpeg>
</file>

<file path=ppt/media/image12.png>
</file>

<file path=ppt/media/image13.gif>
</file>

<file path=ppt/media/image2.jpg>
</file>

<file path=ppt/media/image3.png>
</file>

<file path=ppt/media/image4.jpeg>
</file>

<file path=ppt/media/image5.jpe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376A05-844D-A64C-9434-FF3712A59FB6}" type="datetimeFigureOut">
              <a:rPr lang="en-GB" smtClean="0"/>
              <a:t>18/10/2021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852781-589E-1342-9FF2-F49B87B49D0B}" type="slidenum">
              <a:rPr lang="en-GB" smtClean="0"/>
              <a:t>‹#›</a:t>
            </a:fld>
            <a:endParaRPr lang="en-GB"/>
          </a:p>
        </p:txBody>
      </p:sp>
    </p:spTree>
    <p:extLst>
      <p:ext uri="{BB962C8B-B14F-4D97-AF65-F5344CB8AC3E}">
        <p14:creationId xmlns:p14="http://schemas.microsoft.com/office/powerpoint/2010/main" val="519639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852781-589E-1342-9FF2-F49B87B49D0B}" type="slidenum">
              <a:rPr lang="en-GB" smtClean="0"/>
              <a:t>1</a:t>
            </a:fld>
            <a:endParaRPr lang="en-GB"/>
          </a:p>
        </p:txBody>
      </p:sp>
    </p:spTree>
    <p:extLst>
      <p:ext uri="{BB962C8B-B14F-4D97-AF65-F5344CB8AC3E}">
        <p14:creationId xmlns:p14="http://schemas.microsoft.com/office/powerpoint/2010/main" val="32647636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dataset we have:</a:t>
            </a:r>
          </a:p>
          <a:p>
            <a:r>
              <a:rPr lang="en-GB" dirty="0"/>
              <a:t>228 donors, ~15000</a:t>
            </a:r>
            <a:r>
              <a:rPr lang="en-GB" baseline="0" dirty="0"/>
              <a:t> gene expression values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10</a:t>
            </a:fld>
            <a:endParaRPr lang="en-GB"/>
          </a:p>
        </p:txBody>
      </p:sp>
    </p:spTree>
    <p:extLst>
      <p:ext uri="{BB962C8B-B14F-4D97-AF65-F5344CB8AC3E}">
        <p14:creationId xmlns:p14="http://schemas.microsoft.com/office/powerpoint/2010/main" val="4978158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Gene expression for the monocytes treated by </a:t>
            </a:r>
            <a:r>
              <a:rPr lang="en-GB" dirty="0" err="1"/>
              <a:t>inteferon</a:t>
            </a:r>
            <a:r>
              <a:rPr lang="en-GB" dirty="0"/>
              <a:t>-gamma – proteins</a:t>
            </a:r>
            <a:r>
              <a:rPr lang="en-GB" baseline="0" dirty="0"/>
              <a:t> that help regulated the immune system.</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11</a:t>
            </a:fld>
            <a:endParaRPr lang="en-GB"/>
          </a:p>
        </p:txBody>
      </p:sp>
    </p:spTree>
    <p:extLst>
      <p:ext uri="{BB962C8B-B14F-4D97-AF65-F5344CB8AC3E}">
        <p14:creationId xmlns:p14="http://schemas.microsoft.com/office/powerpoint/2010/main" val="22984416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Major</a:t>
            </a:r>
            <a:r>
              <a:rPr lang="en-GB" baseline="0" dirty="0"/>
              <a:t> component of the outer wall of gram negative bacteria, which our body registers as a toxin and elicits a strong immune response.</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12</a:t>
            </a:fld>
            <a:endParaRPr lang="en-GB"/>
          </a:p>
        </p:txBody>
      </p:sp>
    </p:spTree>
    <p:extLst>
      <p:ext uri="{BB962C8B-B14F-4D97-AF65-F5344CB8AC3E}">
        <p14:creationId xmlns:p14="http://schemas.microsoft.com/office/powerpoint/2010/main" val="33613955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Also gene</a:t>
            </a:r>
            <a:r>
              <a:rPr lang="en-GB" baseline="0" dirty="0"/>
              <a:t> expression after 1 day of being treated.</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13</a:t>
            </a:fld>
            <a:endParaRPr lang="en-GB"/>
          </a:p>
        </p:txBody>
      </p:sp>
    </p:spTree>
    <p:extLst>
      <p:ext uri="{BB962C8B-B14F-4D97-AF65-F5344CB8AC3E}">
        <p14:creationId xmlns:p14="http://schemas.microsoft.com/office/powerpoint/2010/main" val="26419284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So we have a dataset for 912 samples, gene expression data for ~15,000 genes. </a:t>
            </a:r>
          </a:p>
        </p:txBody>
      </p:sp>
      <p:sp>
        <p:nvSpPr>
          <p:cNvPr id="4" name="Slide Number Placeholder 3"/>
          <p:cNvSpPr>
            <a:spLocks noGrp="1"/>
          </p:cNvSpPr>
          <p:nvPr>
            <p:ph type="sldNum" sz="quarter" idx="5"/>
          </p:nvPr>
        </p:nvSpPr>
        <p:spPr/>
        <p:txBody>
          <a:bodyPr/>
          <a:lstStyle/>
          <a:p>
            <a:fld id="{00852781-589E-1342-9FF2-F49B87B49D0B}" type="slidenum">
              <a:rPr lang="en-GB" smtClean="0"/>
              <a:t>14</a:t>
            </a:fld>
            <a:endParaRPr lang="en-GB"/>
          </a:p>
        </p:txBody>
      </p:sp>
    </p:spTree>
    <p:extLst>
      <p:ext uri="{BB962C8B-B14F-4D97-AF65-F5344CB8AC3E}">
        <p14:creationId xmlns:p14="http://schemas.microsoft.com/office/powerpoint/2010/main" val="27842760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No doubt there is high redundancy amongst the samples, so reducing them from ~15000 to a smaller number could be really helpful into interpreting the dataset (in this case for projecting the gene expression and genes into one value for each sample for each principal component).</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15</a:t>
            </a:fld>
            <a:endParaRPr lang="en-GB"/>
          </a:p>
        </p:txBody>
      </p:sp>
    </p:spTree>
    <p:extLst>
      <p:ext uri="{BB962C8B-B14F-4D97-AF65-F5344CB8AC3E}">
        <p14:creationId xmlns:p14="http://schemas.microsoft.com/office/powerpoint/2010/main" val="7595440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16</a:t>
            </a:fld>
            <a:endParaRPr lang="en-GB"/>
          </a:p>
        </p:txBody>
      </p:sp>
    </p:spTree>
    <p:extLst>
      <p:ext uri="{BB962C8B-B14F-4D97-AF65-F5344CB8AC3E}">
        <p14:creationId xmlns:p14="http://schemas.microsoft.com/office/powerpoint/2010/main" val="34334427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17</a:t>
            </a:fld>
            <a:endParaRPr lang="en-GB"/>
          </a:p>
        </p:txBody>
      </p:sp>
    </p:spTree>
    <p:extLst>
      <p:ext uri="{BB962C8B-B14F-4D97-AF65-F5344CB8AC3E}">
        <p14:creationId xmlns:p14="http://schemas.microsoft.com/office/powerpoint/2010/main" val="29854294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18</a:t>
            </a:fld>
            <a:endParaRPr lang="en-GB"/>
          </a:p>
        </p:txBody>
      </p:sp>
    </p:spTree>
    <p:extLst>
      <p:ext uri="{BB962C8B-B14F-4D97-AF65-F5344CB8AC3E}">
        <p14:creationId xmlns:p14="http://schemas.microsoft.com/office/powerpoint/2010/main" val="18197870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852781-589E-1342-9FF2-F49B87B49D0B}" type="slidenum">
              <a:rPr lang="en-GB" smtClean="0"/>
              <a:t>19</a:t>
            </a:fld>
            <a:endParaRPr lang="en-GB"/>
          </a:p>
        </p:txBody>
      </p:sp>
    </p:spTree>
    <p:extLst>
      <p:ext uri="{BB962C8B-B14F-4D97-AF65-F5344CB8AC3E}">
        <p14:creationId xmlns:p14="http://schemas.microsoft.com/office/powerpoint/2010/main" val="1726198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852781-589E-1342-9FF2-F49B87B49D0B}" type="slidenum">
              <a:rPr lang="en-GB" smtClean="0"/>
              <a:t>2</a:t>
            </a:fld>
            <a:endParaRPr lang="en-GB"/>
          </a:p>
        </p:txBody>
      </p:sp>
    </p:spTree>
    <p:extLst>
      <p:ext uri="{BB962C8B-B14F-4D97-AF65-F5344CB8AC3E}">
        <p14:creationId xmlns:p14="http://schemas.microsoft.com/office/powerpoint/2010/main" val="3056104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b="0" i="0" u="none" strike="noStrike" kern="1200" dirty="0">
                <a:solidFill>
                  <a:schemeClr val="tx1"/>
                </a:solidFill>
                <a:effectLst/>
                <a:latin typeface="+mn-lt"/>
                <a:ea typeface="+mn-ea"/>
                <a:cs typeface="+mn-cs"/>
              </a:rPr>
              <a:t>Map adapted from </a:t>
            </a:r>
            <a:r>
              <a:rPr lang="en-SG" sz="1200" b="0" i="0" u="none" strike="noStrike" kern="1200" dirty="0" err="1">
                <a:solidFill>
                  <a:schemeClr val="tx1"/>
                </a:solidFill>
                <a:effectLst/>
                <a:latin typeface="+mn-lt"/>
                <a:ea typeface="+mn-ea"/>
                <a:cs typeface="+mn-cs"/>
              </a:rPr>
              <a:t>Mafessoni</a:t>
            </a:r>
            <a:r>
              <a:rPr lang="en-SG" sz="1200" b="0" i="0" u="none" strike="noStrike" kern="1200" dirty="0">
                <a:solidFill>
                  <a:schemeClr val="tx1"/>
                </a:solidFill>
                <a:effectLst/>
                <a:latin typeface="+mn-lt"/>
                <a:ea typeface="+mn-ea"/>
                <a:cs typeface="+mn-cs"/>
              </a:rPr>
              <a:t>, F. (2019). Encounters with archaic hominins. </a:t>
            </a:r>
            <a:r>
              <a:rPr lang="en-SG" sz="1200" b="0" i="1" u="none" strike="noStrike" kern="1200" dirty="0">
                <a:solidFill>
                  <a:schemeClr val="tx1"/>
                </a:solidFill>
                <a:effectLst/>
                <a:latin typeface="+mn-lt"/>
                <a:ea typeface="+mn-ea"/>
                <a:cs typeface="+mn-cs"/>
              </a:rPr>
              <a:t>Nature Ecology &amp; Evolution</a:t>
            </a:r>
            <a:r>
              <a:rPr lang="en-SG" sz="1200" b="0" i="0" u="none" strike="noStrike" kern="1200" dirty="0">
                <a:solidFill>
                  <a:schemeClr val="tx1"/>
                </a:solidFill>
                <a:effectLst/>
                <a:latin typeface="+mn-lt"/>
                <a:ea typeface="+mn-ea"/>
                <a:cs typeface="+mn-cs"/>
              </a:rPr>
              <a:t>. 3, 14–15. (https://</a:t>
            </a:r>
            <a:r>
              <a:rPr lang="en-SG" sz="1200" b="0" i="0" u="none" strike="noStrike" kern="1200" dirty="0" err="1">
                <a:solidFill>
                  <a:schemeClr val="tx1"/>
                </a:solidFill>
                <a:effectLst/>
                <a:latin typeface="+mn-lt"/>
                <a:ea typeface="+mn-ea"/>
                <a:cs typeface="+mn-cs"/>
              </a:rPr>
              <a:t>www.nature.com</a:t>
            </a:r>
            <a:r>
              <a:rPr lang="en-SG" sz="1200" b="0" i="0" u="none" strike="noStrike" kern="1200" dirty="0">
                <a:solidFill>
                  <a:schemeClr val="tx1"/>
                </a:solidFill>
                <a:effectLst/>
                <a:latin typeface="+mn-lt"/>
                <a:ea typeface="+mn-ea"/>
                <a:cs typeface="+mn-cs"/>
              </a:rPr>
              <a:t>/articles/s41559-018-0729-6)</a:t>
            </a:r>
          </a:p>
        </p:txBody>
      </p:sp>
      <p:sp>
        <p:nvSpPr>
          <p:cNvPr id="4" name="Slide Number Placeholder 3"/>
          <p:cNvSpPr>
            <a:spLocks noGrp="1"/>
          </p:cNvSpPr>
          <p:nvPr>
            <p:ph type="sldNum" sz="quarter" idx="5"/>
          </p:nvPr>
        </p:nvSpPr>
        <p:spPr/>
        <p:txBody>
          <a:bodyPr/>
          <a:lstStyle/>
          <a:p>
            <a:fld id="{00852781-589E-1342-9FF2-F49B87B49D0B}" type="slidenum">
              <a:rPr lang="en-GB" smtClean="0"/>
              <a:t>3</a:t>
            </a:fld>
            <a:endParaRPr lang="en-GB"/>
          </a:p>
        </p:txBody>
      </p:sp>
    </p:spTree>
    <p:extLst>
      <p:ext uri="{BB962C8B-B14F-4D97-AF65-F5344CB8AC3E}">
        <p14:creationId xmlns:p14="http://schemas.microsoft.com/office/powerpoint/2010/main" val="599435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Stem cells could be differentiated into other cell types down the line</a:t>
            </a:r>
          </a:p>
          <a:p>
            <a:endParaRPr lang="en-GB" baseline="0" dirty="0"/>
          </a:p>
          <a:p>
            <a:r>
              <a:rPr lang="en-CA" sz="1200" kern="1200" dirty="0">
                <a:solidFill>
                  <a:schemeClr val="tx1"/>
                </a:solidFill>
                <a:effectLst/>
                <a:latin typeface="+mn-lt"/>
                <a:ea typeface="+mn-ea"/>
                <a:cs typeface="+mn-cs"/>
              </a:rPr>
              <a:t>Monocytes are the precursors for macrophages and dendritic cells, which are all involved in antigen presentation. Studies have found that monocytes in arthritis patients exhibit an upregulation of genes involved in essential inflammation pathways (101–103). One study used label-free quantitative expression profiling to examine protein expression (103). They noted upregulation in AS monocytes in proteins involved in leukocyte recruitment, and important signalling pathways such as, VEGF, JAK/STAT, and toll-like receptor (TLR). Moreover, there was shown to be an upregulation of genes in the ubiquitin proteasome pathway (UPP) in AS monocytes (103). This pathway is involved in the formation of peptides to be presented by HLA </a:t>
            </a:r>
            <a:r>
              <a:rPr lang="en-CA" sz="1200" kern="1200" dirty="0" err="1">
                <a:solidFill>
                  <a:schemeClr val="tx1"/>
                </a:solidFill>
                <a:effectLst/>
                <a:latin typeface="+mn-lt"/>
                <a:ea typeface="+mn-ea"/>
                <a:cs typeface="+mn-cs"/>
              </a:rPr>
              <a:t>ClassI</a:t>
            </a:r>
            <a:r>
              <a:rPr lang="en-CA" sz="1200" kern="1200" dirty="0">
                <a:solidFill>
                  <a:schemeClr val="tx1"/>
                </a:solidFill>
                <a:effectLst/>
                <a:latin typeface="+mn-lt"/>
                <a:ea typeface="+mn-ea"/>
                <a:cs typeface="+mn-cs"/>
              </a:rPr>
              <a:t> proteins, like HLA-B27. </a:t>
            </a:r>
            <a:endParaRPr lang="en-GB" baseline="0" dirty="0"/>
          </a:p>
          <a:p>
            <a:endParaRPr lang="en-GB" baseline="0" dirty="0"/>
          </a:p>
          <a:p>
            <a:r>
              <a:rPr lang="en-GB" sz="1200" b="0" i="0" u="none" strike="noStrike" kern="1200" baseline="0" dirty="0">
                <a:solidFill>
                  <a:schemeClr val="tx1"/>
                </a:solidFill>
                <a:latin typeface="+mn-lt"/>
                <a:ea typeface="+mn-ea"/>
                <a:cs typeface="+mn-cs"/>
              </a:rPr>
              <a:t>One theory of AS pathogenesis, known as the arthritogenic</a:t>
            </a:r>
          </a:p>
          <a:p>
            <a:r>
              <a:rPr lang="en-GB" sz="1200" b="0" i="0" u="none" strike="noStrike" kern="1200" baseline="0" dirty="0">
                <a:solidFill>
                  <a:schemeClr val="tx1"/>
                </a:solidFill>
                <a:latin typeface="+mn-lt"/>
                <a:ea typeface="+mn-ea"/>
                <a:cs typeface="+mn-cs"/>
              </a:rPr>
              <a:t>peptide hypothesis, relies on the involvement of CD8þT cells</a:t>
            </a:r>
          </a:p>
          <a:p>
            <a:r>
              <a:rPr lang="en-GB" sz="1200" b="0" i="0" u="none" strike="noStrike" kern="1200" baseline="0" dirty="0">
                <a:solidFill>
                  <a:schemeClr val="tx1"/>
                </a:solidFill>
                <a:latin typeface="+mn-lt"/>
                <a:ea typeface="+mn-ea"/>
                <a:cs typeface="+mn-cs"/>
              </a:rPr>
              <a:t>[99, 100]. This hypothesis suggests that the self-peptides displayed</a:t>
            </a:r>
          </a:p>
          <a:p>
            <a:r>
              <a:rPr lang="en-GB" sz="1200" b="0" i="0" u="none" strike="noStrike" kern="1200" baseline="0" dirty="0">
                <a:solidFill>
                  <a:schemeClr val="tx1"/>
                </a:solidFill>
                <a:latin typeface="+mn-lt"/>
                <a:ea typeface="+mn-ea"/>
                <a:cs typeface="+mn-cs"/>
              </a:rPr>
              <a:t>by HLA-B27 bear a resemblance to peptides produced by</a:t>
            </a:r>
          </a:p>
          <a:p>
            <a:r>
              <a:rPr lang="en-GB" sz="1200" b="0" i="0" u="none" strike="noStrike" kern="1200" baseline="0" dirty="0">
                <a:solidFill>
                  <a:schemeClr val="tx1"/>
                </a:solidFill>
                <a:latin typeface="+mn-lt"/>
                <a:ea typeface="+mn-ea"/>
                <a:cs typeface="+mn-cs"/>
              </a:rPr>
              <a:t>foreign microbes and become the target of autoreactive CD8þT</a:t>
            </a:r>
          </a:p>
          <a:p>
            <a:r>
              <a:rPr lang="en-GB" sz="1200" b="0" i="0" u="none" strike="noStrike" kern="1200" baseline="0" dirty="0">
                <a:solidFill>
                  <a:schemeClr val="tx1"/>
                </a:solidFill>
                <a:latin typeface="+mn-lt"/>
                <a:ea typeface="+mn-ea"/>
                <a:cs typeface="+mn-cs"/>
              </a:rPr>
              <a:t>cells. These cells then initiate an immune response and inflammation</a:t>
            </a:r>
          </a:p>
          <a:p>
            <a:r>
              <a:rPr lang="en-GB" sz="1200" b="0" i="0" u="none" strike="noStrike" kern="1200" baseline="0" dirty="0">
                <a:solidFill>
                  <a:schemeClr val="tx1"/>
                </a:solidFill>
                <a:latin typeface="+mn-lt"/>
                <a:ea typeface="+mn-ea"/>
                <a:cs typeface="+mn-cs"/>
              </a:rPr>
              <a:t>ensues.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Moreover, it was found that CD4þT cells express</a:t>
            </a:r>
          </a:p>
          <a:p>
            <a:r>
              <a:rPr lang="en-GB" sz="1200" b="0" i="0" u="none" strike="noStrike" kern="1200" baseline="0" dirty="0">
                <a:solidFill>
                  <a:schemeClr val="tx1"/>
                </a:solidFill>
                <a:latin typeface="+mn-lt"/>
                <a:ea typeface="+mn-ea"/>
                <a:cs typeface="+mn-cs"/>
              </a:rPr>
              <a:t>KIR3DL2, which is a receptor that recognizes homodimers</a:t>
            </a:r>
          </a:p>
          <a:p>
            <a:r>
              <a:rPr lang="en-GB" sz="1200" b="0" i="0" u="none" strike="noStrike" kern="1200" baseline="0" dirty="0">
                <a:solidFill>
                  <a:schemeClr val="tx1"/>
                </a:solidFill>
                <a:latin typeface="+mn-lt"/>
                <a:ea typeface="+mn-ea"/>
                <a:cs typeface="+mn-cs"/>
              </a:rPr>
              <a:t>of HLA-B27 but does not recognize heterodimers of HLA-B27</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The binding of KIR3DL2 to HLA-B27 homodimers could</a:t>
            </a:r>
          </a:p>
          <a:p>
            <a:r>
              <a:rPr lang="en-GB" sz="1200" b="0" i="0" u="none" strike="noStrike" kern="1200" baseline="0" dirty="0">
                <a:solidFill>
                  <a:schemeClr val="tx1"/>
                </a:solidFill>
                <a:latin typeface="+mn-lt"/>
                <a:ea typeface="+mn-ea"/>
                <a:cs typeface="+mn-cs"/>
              </a:rPr>
              <a:t>trigger an immune response and lead to inflammation, and it is</a:t>
            </a:r>
          </a:p>
          <a:p>
            <a:r>
              <a:rPr lang="en-GB" sz="1200" b="0" i="0" u="none" strike="noStrike" kern="1200" baseline="0" dirty="0">
                <a:solidFill>
                  <a:schemeClr val="tx1"/>
                </a:solidFill>
                <a:latin typeface="+mn-lt"/>
                <a:ea typeface="+mn-ea"/>
                <a:cs typeface="+mn-cs"/>
              </a:rPr>
              <a:t>also suggested that binding triggers Th17 responses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Monocytes in </a:t>
            </a:r>
            <a:r>
              <a:rPr lang="en-GB" sz="1200" b="0" i="0" u="none" strike="noStrike" kern="1200" baseline="0" dirty="0" err="1">
                <a:solidFill>
                  <a:schemeClr val="tx1"/>
                </a:solidFill>
                <a:latin typeface="+mn-lt"/>
                <a:ea typeface="+mn-ea"/>
                <a:cs typeface="+mn-cs"/>
              </a:rPr>
              <a:t>spondyloarthritis</a:t>
            </a:r>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patients exhibit an upregulation of genes involved in</a:t>
            </a:r>
          </a:p>
          <a:p>
            <a:r>
              <a:rPr lang="en-GB" sz="1200" b="0" i="0" u="none" strike="noStrike" kern="1200" baseline="0" dirty="0">
                <a:solidFill>
                  <a:schemeClr val="tx1"/>
                </a:solidFill>
                <a:latin typeface="+mn-lt"/>
                <a:ea typeface="+mn-ea"/>
                <a:cs typeface="+mn-cs"/>
              </a:rPr>
              <a:t>essential inflammation pathways.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4</a:t>
            </a:fld>
            <a:endParaRPr lang="en-GB"/>
          </a:p>
        </p:txBody>
      </p:sp>
    </p:spTree>
    <p:extLst>
      <p:ext uri="{BB962C8B-B14F-4D97-AF65-F5344CB8AC3E}">
        <p14:creationId xmlns:p14="http://schemas.microsoft.com/office/powerpoint/2010/main" val="24933936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5</a:t>
            </a:fld>
            <a:endParaRPr lang="en-GB"/>
          </a:p>
        </p:txBody>
      </p:sp>
    </p:spTree>
    <p:extLst>
      <p:ext uri="{BB962C8B-B14F-4D97-AF65-F5344CB8AC3E}">
        <p14:creationId xmlns:p14="http://schemas.microsoft.com/office/powerpoint/2010/main" val="38330008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Looking at two characteristics of a our dataset (x and y). Want to reduce it from 2D to 1D.</a:t>
            </a:r>
          </a:p>
          <a:p>
            <a:endParaRPr lang="en-US" dirty="0"/>
          </a:p>
          <a:p>
            <a:r>
              <a:rPr lang="en-GB" dirty="0"/>
              <a:t>A new property can be constructed by drawing a line through the centre of this cloud and projecting all points onto this line. This new property will be given by a linear combination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sz="1200" i="1" kern="1200" dirty="0">
                <a:solidFill>
                  <a:schemeClr val="tx1"/>
                </a:solidFill>
                <a:effectLst/>
                <a:latin typeface="+mn-lt"/>
                <a:ea typeface="+mn-ea"/>
                <a:cs typeface="+mn-cs"/>
              </a:rPr>
              <a:t>x</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sz="1200" i="1" kern="1200" dirty="0">
                <a:solidFill>
                  <a:schemeClr val="tx1"/>
                </a:solidFill>
                <a:effectLst/>
                <a:latin typeface="+mn-lt"/>
                <a:ea typeface="+mn-ea"/>
                <a:cs typeface="+mn-cs"/>
              </a:rPr>
              <a:t>y</a:t>
            </a:r>
            <a:r>
              <a:rPr lang="en-GB" dirty="0"/>
              <a:t>, where each line corresponds to some particular values of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dirty="0"/>
              <a:t> and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dirty="0"/>
              <a:t>.</a:t>
            </a:r>
            <a:endParaRPr lang="en-US" dirty="0"/>
          </a:p>
          <a:p>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6</a:t>
            </a:fld>
            <a:endParaRPr lang="en-GB"/>
          </a:p>
        </p:txBody>
      </p:sp>
    </p:spTree>
    <p:extLst>
      <p:ext uri="{BB962C8B-B14F-4D97-AF65-F5344CB8AC3E}">
        <p14:creationId xmlns:p14="http://schemas.microsoft.com/office/powerpoint/2010/main" val="3430538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PCA will find the "best" line according to two different criteria of what is the "best". First, the variation of values along this line should be maximal. Pay attention to how the "spread" (we call it "variance") of the red dots changes while the line rotates; can you see when it reaches maximum? Second, if we reconstruct the original two characteristics (position of a blue dot) from the new one (position of a red dot), the reconstruction error will be given by the length of the connecting red line. Observe how the length of these red lines changes while the line rotates; can you see when the total length reaches minimum?</a:t>
            </a:r>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7</a:t>
            </a:fld>
            <a:endParaRPr lang="en-GB"/>
          </a:p>
        </p:txBody>
      </p:sp>
    </p:spTree>
    <p:extLst>
      <p:ext uri="{BB962C8B-B14F-4D97-AF65-F5344CB8AC3E}">
        <p14:creationId xmlns:p14="http://schemas.microsoft.com/office/powerpoint/2010/main" val="4237289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When we have a high correlation, reducing the dimensions makes sense (in this case the PCA component one explains a high percentage of variance of the dataset).</a:t>
            </a:r>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8</a:t>
            </a:fld>
            <a:endParaRPr lang="en-GB"/>
          </a:p>
        </p:txBody>
      </p:sp>
    </p:spTree>
    <p:extLst>
      <p:ext uri="{BB962C8B-B14F-4D97-AF65-F5344CB8AC3E}">
        <p14:creationId xmlns:p14="http://schemas.microsoft.com/office/powerpoint/2010/main" val="23458124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a:p>
            <a:pPr algn="l"/>
            <a:r>
              <a:rPr lang="en-US" dirty="0"/>
              <a:t>However when we have low level of correlation, we are less successful in reducing the dimensions, in this case both components tend to explain the same amount of variance of the dataset.</a:t>
            </a:r>
          </a:p>
          <a:p>
            <a:pPr algn="l"/>
            <a:endParaRPr lang="en-US" dirty="0"/>
          </a:p>
          <a:p>
            <a:pPr algn="l"/>
            <a:r>
              <a:rPr lang="en-US" dirty="0"/>
              <a:t>We rarely would use PCA on a two dimensional dataset, lets look instead a gene expression experiment.</a:t>
            </a:r>
          </a:p>
        </p:txBody>
      </p:sp>
      <p:sp>
        <p:nvSpPr>
          <p:cNvPr id="4" name="Slide Number Placeholder 3"/>
          <p:cNvSpPr>
            <a:spLocks noGrp="1"/>
          </p:cNvSpPr>
          <p:nvPr>
            <p:ph type="sldNum" sz="quarter" idx="5"/>
          </p:nvPr>
        </p:nvSpPr>
        <p:spPr/>
        <p:txBody>
          <a:bodyPr/>
          <a:lstStyle/>
          <a:p>
            <a:fld id="{00852781-589E-1342-9FF2-F49B87B49D0B}" type="slidenum">
              <a:rPr lang="en-GB" smtClean="0"/>
              <a:t>9</a:t>
            </a:fld>
            <a:endParaRPr lang="en-GB"/>
          </a:p>
        </p:txBody>
      </p:sp>
    </p:spTree>
    <p:extLst>
      <p:ext uri="{BB962C8B-B14F-4D97-AF65-F5344CB8AC3E}">
        <p14:creationId xmlns:p14="http://schemas.microsoft.com/office/powerpoint/2010/main" val="1688450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2"/>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189" indent="0" algn="ctr">
              <a:buNone/>
              <a:defRPr sz="1800"/>
            </a:lvl2pPr>
            <a:lvl3pPr marL="914377" indent="0" algn="ctr">
              <a:buNone/>
              <a:defRPr sz="1800"/>
            </a:lvl3pPr>
            <a:lvl4pPr marL="1371566" indent="0" algn="ctr">
              <a:buNone/>
              <a:defRPr sz="1800"/>
            </a:lvl4pPr>
            <a:lvl5pPr marL="1828754" indent="0" algn="ctr">
              <a:buNone/>
              <a:defRPr sz="1800"/>
            </a:lvl5pPr>
            <a:lvl6pPr marL="2285943" indent="0" algn="ctr">
              <a:buNone/>
              <a:defRPr sz="1800"/>
            </a:lvl6pPr>
            <a:lvl7pPr marL="2743131" indent="0" algn="ctr">
              <a:buNone/>
              <a:defRPr sz="1800"/>
            </a:lvl7pPr>
            <a:lvl8pPr marL="3200320" indent="0" algn="ctr">
              <a:buNone/>
              <a:defRPr sz="1800"/>
            </a:lvl8pPr>
            <a:lvl9pPr marL="3657509"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5D8171C0-695E-BD4E-B021-8976B44C063A}" type="datetime1">
              <a:rPr lang="en-SG" smtClean="0"/>
              <a:t>18/10/21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853C54-8EB9-C24B-9C31-2B1DDC9DE9A6}" type="datetime1">
              <a:rPr lang="en-SG" smtClean="0"/>
              <a:t>18/10/21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2"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72FA3B-614A-7B44-98FC-38DCC6EB32F4}" type="datetime1">
              <a:rPr lang="en-SG" smtClean="0"/>
              <a:t>18/10/21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3200"/>
            </a:lvl1pPr>
            <a:lvl2pPr marL="361942" indent="-233357">
              <a:buFont typeface="Arial" charset="0"/>
              <a:buChar char="•"/>
              <a:tabLst/>
              <a:defRPr sz="2800"/>
            </a:lvl2pPr>
            <a:lvl3pPr marL="585773" indent="-223833">
              <a:buFont typeface="Courier New" charset="0"/>
              <a:buChar char="o"/>
              <a:tabLst/>
              <a:defRPr sz="2400"/>
            </a:lvl3pPr>
            <a:lvl4pPr marL="808018" indent="-207957">
              <a:buFont typeface="Wingdings" charset="2"/>
              <a:buChar char="§"/>
              <a:tabLst/>
              <a:defRPr sz="2000"/>
            </a:lvl4pPr>
            <a:lvl5pPr marL="990575" indent="-209545">
              <a:buFont typeface="Wingdings" charset="2"/>
              <a:buChar char="Ø"/>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59A31D3-5D48-6C49-8100-1BFEDDA27045}" type="datetime1">
              <a:rPr lang="en-SG" smtClean="0"/>
              <a:t>18/10/21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lvl1pPr>
              <a:defRPr sz="1200"/>
            </a:lvl1pPr>
          </a:lstStyle>
          <a:p>
            <a:fld id="{9F3C1A03-04C2-0846-ADDA-213E9916F0D3}"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3" name="Rectangle 12"/>
          <p:cNvSpPr/>
          <p:nvPr userDrawn="1"/>
        </p:nvSpPr>
        <p:spPr>
          <a:xfrm>
            <a:off x="0" y="-5509"/>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sz="1800" dirty="0"/>
          </a:p>
        </p:txBody>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FB4DE5-3FA5-CB41-9D0A-192659D1CB71}" type="datetime1">
              <a:rPr lang="en-SG" smtClean="0"/>
              <a:t>18/10/21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11453600" y="5193768"/>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A4E459-705C-6E47-A7D6-9BAC4DCC79E5}" type="datetime1">
              <a:rPr lang="en-SG" smtClean="0"/>
              <a:t>18/10/21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lvl="0" indent="0" algn="l" defTabSz="914377"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41D9F5-A799-534F-ADC1-59DEE366892C}" type="datetime1">
              <a:rPr lang="en-SG" smtClean="0"/>
              <a:t>18/10/21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CD0D58-1596-D242-A555-BB899CD37BDE}" type="datetime1">
              <a:rPr lang="en-SG" smtClean="0"/>
              <a:t>18/10/21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195D21-BC09-2042-8183-6DEFCDF5312A}" type="datetime1">
              <a:rPr lang="en-SG" smtClean="0"/>
              <a:t>18/10/21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BFDC18-B983-004C-8152-2C2BF2CFEDD7}" type="datetime1">
              <a:rPr lang="en-SG" smtClean="0"/>
              <a:t>18/10/21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69BD44-7826-F548-A836-9F6150569590}" type="datetime1">
              <a:rPr lang="en-SG" smtClean="0"/>
              <a:t>18/10/21</a:t>
            </a:fld>
            <a:endParaRPr lang="en-GB"/>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40233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9" y="2286000"/>
            <a:ext cx="9720073" cy="4023360"/>
          </a:xfrm>
          <a:prstGeom prst="rect">
            <a:avLst/>
          </a:prstGeom>
        </p:spPr>
        <p:txBody>
          <a:bodyPr vert="horz" lIns="45720" tIns="45720" rIns="45720" bIns="45720" rtlCol="0">
            <a:normAutofit/>
          </a:bodyPr>
          <a:lstStyle/>
          <a:p>
            <a:pPr lvl="0"/>
            <a:r>
              <a:rPr lang="en-US" dirty="0"/>
              <a:t>Click to edit Master text styles</a:t>
            </a:r>
          </a:p>
          <a:p>
            <a:pPr marL="265169" marR="0" lvl="1"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Second level</a:t>
            </a:r>
          </a:p>
          <a:p>
            <a:pPr marL="448045" marR="0" lvl="2"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Third level</a:t>
            </a:r>
          </a:p>
          <a:p>
            <a:pPr marL="594345" marR="0" lvl="3"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Fourth level</a:t>
            </a:r>
          </a:p>
          <a:p>
            <a:pPr marL="777221" marR="0" lvl="4"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Fifth level</a:t>
            </a:r>
          </a:p>
        </p:txBody>
      </p:sp>
      <p:sp>
        <p:nvSpPr>
          <p:cNvPr id="4" name="Date Placeholder 3"/>
          <p:cNvSpPr>
            <a:spLocks noGrp="1"/>
          </p:cNvSpPr>
          <p:nvPr>
            <p:ph type="dt" sz="half" idx="2"/>
          </p:nvPr>
        </p:nvSpPr>
        <p:spPr>
          <a:xfrm>
            <a:off x="1024130"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DC3BF20-5808-0847-A21A-F2A835930045}" type="datetime1">
              <a:rPr lang="en-SG" smtClean="0"/>
              <a:t>18/10/21</a:t>
            </a:fld>
            <a:endParaRPr lang="en-GB"/>
          </a:p>
        </p:txBody>
      </p:sp>
      <p:sp>
        <p:nvSpPr>
          <p:cNvPr id="5" name="Footer Placeholder 4"/>
          <p:cNvSpPr>
            <a:spLocks noGrp="1"/>
          </p:cNvSpPr>
          <p:nvPr>
            <p:ph type="ftr" sz="quarter" idx="3"/>
          </p:nvPr>
        </p:nvSpPr>
        <p:spPr>
          <a:xfrm>
            <a:off x="4842933"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GB"/>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r">
              <a:defRPr sz="1200">
                <a:solidFill>
                  <a:schemeClr val="tx1">
                    <a:lumMod val="95000"/>
                    <a:lumOff val="5000"/>
                  </a:schemeClr>
                </a:solidFill>
                <a:latin typeface="+mj-lt"/>
              </a:defRPr>
            </a:lvl1pPr>
          </a:lstStyle>
          <a:p>
            <a:fld id="{9F3C1A03-04C2-0846-ADDA-213E9916F0D3}" type="slidenum">
              <a:rPr lang="en-GB" smtClean="0"/>
              <a:pPr/>
              <a:t>‹#›</a:t>
            </a:fld>
            <a:endParaRPr lang="en-GB"/>
          </a:p>
        </p:txBody>
      </p:sp>
      <p:cxnSp>
        <p:nvCxnSpPr>
          <p:cNvPr id="7" name="Straight Connector 6"/>
          <p:cNvCxnSpPr/>
          <p:nvPr/>
        </p:nvCxnSpPr>
        <p:spPr>
          <a:xfrm flipV="1">
            <a:off x="762000" y="511962"/>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441621"/>
      </p:ext>
    </p:extLst>
  </p:cSld>
  <p:clrMap bg1="lt1" tx1="dk1" bg2="lt2" tx2="dk2" accent1="accent1" accent2="accent2" accent3="accent3" accent4="accent4" accent5="accent5" accent6="accent6" hlink="hlink" folHlink="folHlink"/>
  <p:sldLayoutIdLst>
    <p:sldLayoutId id="2147484704" r:id="rId1"/>
    <p:sldLayoutId id="2147484705" r:id="rId2"/>
    <p:sldLayoutId id="2147484706" r:id="rId3"/>
    <p:sldLayoutId id="2147484707" r:id="rId4"/>
    <p:sldLayoutId id="2147484708" r:id="rId5"/>
    <p:sldLayoutId id="2147484709" r:id="rId6"/>
    <p:sldLayoutId id="2147484710" r:id="rId7"/>
    <p:sldLayoutId id="2147484711" r:id="rId8"/>
    <p:sldLayoutId id="2147484712" r:id="rId9"/>
    <p:sldLayoutId id="2147484713" r:id="rId10"/>
    <p:sldLayoutId id="2147484714" r:id="rId11"/>
  </p:sldLayoutIdLst>
  <p:hf hdr="0" ftr="0" dt="0"/>
  <p:txStyles>
    <p:title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38" marR="0" indent="-91438" algn="l" defTabSz="914377" rtl="0" eaLnBrk="1" fontAlgn="auto" latinLnBrk="0" hangingPunct="1">
        <a:lnSpc>
          <a:spcPct val="90000"/>
        </a:lnSpc>
        <a:spcBef>
          <a:spcPts val="1200"/>
        </a:spcBef>
        <a:spcAft>
          <a:spcPts val="200"/>
        </a:spcAft>
        <a:buClr>
          <a:srgbClr val="1CADE4"/>
        </a:buClr>
        <a:buSzPct val="100000"/>
        <a:buFont typeface="Tw Cen MT" panose="020B0602020104020603" pitchFamily="34" charset="0"/>
        <a:buChar char=" "/>
        <a:tabLst/>
        <a:defRPr sz="3200" kern="1200">
          <a:solidFill>
            <a:schemeClr val="tx1"/>
          </a:solidFill>
          <a:latin typeface="+mn-lt"/>
          <a:ea typeface="+mn-ea"/>
          <a:cs typeface="+mn-cs"/>
        </a:defRPr>
      </a:lvl1pPr>
      <a:lvl2pPr marL="265169" marR="0" indent="-137157" algn="l" defTabSz="914377" rtl="0" eaLnBrk="1" fontAlgn="auto" latinLnBrk="0" hangingPunct="1">
        <a:lnSpc>
          <a:spcPct val="90000"/>
        </a:lnSpc>
        <a:spcBef>
          <a:spcPts val="200"/>
        </a:spcBef>
        <a:spcAft>
          <a:spcPts val="400"/>
        </a:spcAft>
        <a:buClr>
          <a:srgbClr val="1CADE4"/>
        </a:buClr>
        <a:buSzTx/>
        <a:buFont typeface="Arial" charset="0"/>
        <a:buChar char="•"/>
        <a:tabLst/>
        <a:defRPr sz="2800" kern="1200">
          <a:solidFill>
            <a:schemeClr val="tx1"/>
          </a:solidFill>
          <a:latin typeface="+mn-lt"/>
          <a:ea typeface="+mn-ea"/>
          <a:cs typeface="+mn-cs"/>
        </a:defRPr>
      </a:lvl2pPr>
      <a:lvl3pPr marL="448045" marR="0" indent="-137157" algn="l" defTabSz="914377" rtl="0" eaLnBrk="1" fontAlgn="auto" latinLnBrk="0" hangingPunct="1">
        <a:lnSpc>
          <a:spcPct val="90000"/>
        </a:lnSpc>
        <a:spcBef>
          <a:spcPts val="200"/>
        </a:spcBef>
        <a:spcAft>
          <a:spcPts val="400"/>
        </a:spcAft>
        <a:buClr>
          <a:srgbClr val="1CADE4"/>
        </a:buClr>
        <a:buSzTx/>
        <a:buFont typeface="Courier New" charset="0"/>
        <a:buChar char="o"/>
        <a:tabLst/>
        <a:defRPr sz="2400" kern="1200">
          <a:solidFill>
            <a:schemeClr val="tx1"/>
          </a:solidFill>
          <a:latin typeface="+mn-lt"/>
          <a:ea typeface="+mn-ea"/>
          <a:cs typeface="+mn-cs"/>
        </a:defRPr>
      </a:lvl3pPr>
      <a:lvl4pPr marL="594345" marR="0" indent="-137157" algn="l" defTabSz="914377" rtl="0" eaLnBrk="1" fontAlgn="auto" latinLnBrk="0" hangingPunct="1">
        <a:lnSpc>
          <a:spcPct val="90000"/>
        </a:lnSpc>
        <a:spcBef>
          <a:spcPts val="200"/>
        </a:spcBef>
        <a:spcAft>
          <a:spcPts val="400"/>
        </a:spcAft>
        <a:buClr>
          <a:srgbClr val="1CADE4"/>
        </a:buClr>
        <a:buSzTx/>
        <a:buFont typeface="Wingdings" charset="2"/>
        <a:buChar char="§"/>
        <a:tabLst/>
        <a:defRPr sz="2000" kern="1200">
          <a:solidFill>
            <a:schemeClr val="tx1"/>
          </a:solidFill>
          <a:latin typeface="+mn-lt"/>
          <a:ea typeface="+mn-ea"/>
          <a:cs typeface="+mn-cs"/>
        </a:defRPr>
      </a:lvl4pPr>
      <a:lvl5pPr marL="777221" marR="0" indent="-137157" algn="l" defTabSz="914377" rtl="0" eaLnBrk="1" fontAlgn="auto" latinLnBrk="0" hangingPunct="1">
        <a:lnSpc>
          <a:spcPct val="90000"/>
        </a:lnSpc>
        <a:spcBef>
          <a:spcPts val="200"/>
        </a:spcBef>
        <a:spcAft>
          <a:spcPts val="400"/>
        </a:spcAft>
        <a:buClr>
          <a:srgbClr val="1CADE4"/>
        </a:buClr>
        <a:buSzTx/>
        <a:buFont typeface="Wingdings" charset="2"/>
        <a:buChar char="Ø"/>
        <a:tabLst/>
        <a:defRPr sz="20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4F47E8-C2CA-43A6-9404-03BADA34D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6A995F0-906C-4573-A739-16EED217D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9343" y="620720"/>
            <a:ext cx="6442480" cy="55931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35600" y="1105351"/>
            <a:ext cx="5631591" cy="3023981"/>
          </a:xfrm>
        </p:spPr>
        <p:txBody>
          <a:bodyPr anchor="ctr">
            <a:normAutofit/>
          </a:bodyPr>
          <a:lstStyle/>
          <a:p>
            <a:pPr algn="ctr"/>
            <a:r>
              <a:rPr lang="en-GB" sz="3600" dirty="0">
                <a:solidFill>
                  <a:prstClr val="white"/>
                </a:solidFill>
                <a:latin typeface="+mn-lt"/>
                <a:ea typeface="+mn-ea"/>
                <a:cs typeface="+mn-cs"/>
              </a:rPr>
              <a:t>Genomics Medicine and Statistics</a:t>
            </a:r>
            <a:br>
              <a:rPr lang="en-GB" sz="3600" dirty="0">
                <a:solidFill>
                  <a:prstClr val="white"/>
                </a:solidFill>
                <a:latin typeface="+mn-lt"/>
                <a:ea typeface="+mn-ea"/>
                <a:cs typeface="+mn-cs"/>
              </a:rPr>
            </a:br>
            <a:br>
              <a:rPr lang="en-GB" sz="3600" dirty="0">
                <a:solidFill>
                  <a:prstClr val="white"/>
                </a:solidFill>
                <a:latin typeface="+mn-lt"/>
                <a:ea typeface="+mn-ea"/>
                <a:cs typeface="+mn-cs"/>
              </a:rPr>
            </a:br>
            <a:br>
              <a:rPr lang="en-GB" sz="3600" dirty="0">
                <a:solidFill>
                  <a:prstClr val="white"/>
                </a:solidFill>
                <a:latin typeface="+mn-lt"/>
                <a:ea typeface="+mn-ea"/>
                <a:cs typeface="+mn-cs"/>
              </a:rPr>
            </a:br>
            <a:r>
              <a:rPr lang="en-GB" sz="3600" dirty="0">
                <a:solidFill>
                  <a:schemeClr val="bg2"/>
                </a:solidFill>
                <a:latin typeface="+mn-lt"/>
                <a:ea typeface="+mn-ea"/>
                <a:cs typeface="+mn-cs"/>
              </a:rPr>
              <a:t>Start at 10.45am</a:t>
            </a:r>
            <a:br>
              <a:rPr lang="en-GB" sz="3600" dirty="0">
                <a:solidFill>
                  <a:prstClr val="white"/>
                </a:solidFill>
                <a:latin typeface="+mn-lt"/>
                <a:ea typeface="+mn-ea"/>
                <a:cs typeface="+mn-cs"/>
              </a:rPr>
            </a:br>
            <a:r>
              <a:rPr lang="en-GB" sz="3600" dirty="0">
                <a:solidFill>
                  <a:prstClr val="white"/>
                </a:solidFill>
                <a:latin typeface="+mn-lt"/>
                <a:ea typeface="+mn-ea"/>
                <a:cs typeface="+mn-cs"/>
              </a:rPr>
              <a:t> </a:t>
            </a:r>
          </a:p>
        </p:txBody>
      </p:sp>
      <p:sp>
        <p:nvSpPr>
          <p:cNvPr id="3" name="Subtitle 2"/>
          <p:cNvSpPr>
            <a:spLocks noGrp="1"/>
          </p:cNvSpPr>
          <p:nvPr>
            <p:ph type="subTitle" idx="1"/>
          </p:nvPr>
        </p:nvSpPr>
        <p:spPr>
          <a:xfrm>
            <a:off x="5590122" y="4297558"/>
            <a:ext cx="5477071" cy="1431695"/>
          </a:xfrm>
        </p:spPr>
        <p:txBody>
          <a:bodyPr anchor="t">
            <a:normAutofit/>
          </a:bodyPr>
          <a:lstStyle/>
          <a:p>
            <a:endParaRPr lang="en-GB" sz="1600" dirty="0">
              <a:solidFill>
                <a:schemeClr val="bg1"/>
              </a:solidFill>
            </a:endParaRPr>
          </a:p>
          <a:p>
            <a:pPr lvl="0" algn="ctr"/>
            <a:r>
              <a:rPr lang="en-GB" sz="2400" dirty="0">
                <a:solidFill>
                  <a:schemeClr val="bg1">
                    <a:lumMod val="75000"/>
                  </a:schemeClr>
                </a:solidFill>
              </a:rPr>
              <a:t>Justin Whalley</a:t>
            </a:r>
          </a:p>
        </p:txBody>
      </p:sp>
      <p:sp>
        <p:nvSpPr>
          <p:cNvPr id="12" name="Rectangle 11">
            <a:extLst>
              <a:ext uri="{FF2B5EF4-FFF2-40B4-BE49-F238E27FC236}">
                <a16:creationId xmlns:a16="http://schemas.microsoft.com/office/drawing/2014/main" id="{D7E9942E-93C8-4B24-9978-DBD698E1E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21695"/>
            <a:ext cx="4305009" cy="5592188"/>
          </a:xfrm>
          <a:prstGeom prst="rect">
            <a:avLst/>
          </a:prstGeom>
          <a:blipFill dpi="0" rotWithShape="1">
            <a:blip r:embed="rId3">
              <a:duotone>
                <a:schemeClr val="accent1">
                  <a:shade val="45000"/>
                  <a:satMod val="135000"/>
                </a:schemeClr>
                <a:prstClr val="white"/>
              </a:duotone>
            </a:blip>
            <a:srcRect/>
            <a:tile tx="-444500" ty="-127000" sx="50000" sy="50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cxnSp>
        <p:nvCxnSpPr>
          <p:cNvPr id="14" name="Straight Connector 13">
            <a:extLst>
              <a:ext uri="{FF2B5EF4-FFF2-40B4-BE49-F238E27FC236}">
                <a16:creationId xmlns:a16="http://schemas.microsoft.com/office/drawing/2014/main" id="{C3F5F06D-7250-43A5-9B61-0B7F1FD7E3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960" y="4214336"/>
            <a:ext cx="51206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7808502"/>
      </p:ext>
    </p:extLst>
  </p:cSld>
  <p:clrMapOvr>
    <a:masterClrMapping/>
  </p:clrMapOvr>
  <mc:AlternateContent xmlns:mc="http://schemas.openxmlformats.org/markup-compatibility/2006" xmlns:p14="http://schemas.microsoft.com/office/powerpoint/2010/main">
    <mc:Choice Requires="p14">
      <p:transition spd="slow" p14:dur="2000" advTm="14596"/>
    </mc:Choice>
    <mc:Fallback xmlns="">
      <p:transition spd="slow" advTm="1459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10</a:t>
            </a:fld>
            <a:endParaRPr lang="en-GB"/>
          </a:p>
        </p:txBody>
      </p:sp>
      <p:pic>
        <p:nvPicPr>
          <p:cNvPr id="8" name="Picture 7" descr="Screenshot 2017-09-05 13.51.36.png">
            <a:extLst>
              <a:ext uri="{FF2B5EF4-FFF2-40B4-BE49-F238E27FC236}">
                <a16:creationId xmlns:a16="http://schemas.microsoft.com/office/drawing/2014/main" id="{8FE5CE45-8B19-EB48-B274-24D56C9E68E9}"/>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61B454A0-0D44-FB42-B7D3-9F057CDE88F7}"/>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F50BAB02-F57B-3F40-ADEB-733AF82CF142}"/>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FC04A3E8-A311-2740-B00A-E741C96D035A}"/>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85CCDE7A-AEF7-0644-98ED-8E6CB8E1178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cxnSp>
        <p:nvCxnSpPr>
          <p:cNvPr id="13" name="Straight Arrow Connector 12">
            <a:extLst>
              <a:ext uri="{FF2B5EF4-FFF2-40B4-BE49-F238E27FC236}">
                <a16:creationId xmlns:a16="http://schemas.microsoft.com/office/drawing/2014/main" id="{A7A29BDC-A7B3-694C-9C08-474C21358A66}"/>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EDBD8DDF-B71E-5049-B893-24276798380F}"/>
              </a:ext>
            </a:extLst>
          </p:cNvPr>
          <p:cNvSpPr txBox="1"/>
          <p:nvPr/>
        </p:nvSpPr>
        <p:spPr>
          <a:xfrm>
            <a:off x="1988430" y="3258471"/>
            <a:ext cx="2735392" cy="707886"/>
          </a:xfrm>
          <a:prstGeom prst="rect">
            <a:avLst/>
          </a:prstGeom>
          <a:noFill/>
        </p:spPr>
        <p:txBody>
          <a:bodyPr wrap="square" rtlCol="0">
            <a:spAutoFit/>
          </a:bodyPr>
          <a:lstStyle/>
          <a:p>
            <a:r>
              <a:rPr lang="en-US" sz="2000" dirty="0">
                <a:latin typeface="Arial" charset="0"/>
                <a:ea typeface="Arial" charset="0"/>
                <a:cs typeface="Arial" charset="0"/>
              </a:rPr>
              <a:t>Non-treated, ‘naive’, </a:t>
            </a:r>
          </a:p>
          <a:p>
            <a:r>
              <a:rPr lang="en-US" sz="2000" dirty="0">
                <a:latin typeface="Arial" charset="0"/>
                <a:ea typeface="Arial" charset="0"/>
                <a:cs typeface="Arial" charset="0"/>
              </a:rPr>
              <a:t>monocytes</a:t>
            </a:r>
          </a:p>
        </p:txBody>
      </p:sp>
    </p:spTree>
    <p:extLst>
      <p:ext uri="{BB962C8B-B14F-4D97-AF65-F5344CB8AC3E}">
        <p14:creationId xmlns:p14="http://schemas.microsoft.com/office/powerpoint/2010/main" val="1593608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11</a:t>
            </a:fld>
            <a:endParaRPr lang="en-GB"/>
          </a:p>
        </p:txBody>
      </p:sp>
      <p:pic>
        <p:nvPicPr>
          <p:cNvPr id="15" name="Picture 14" descr="Screenshot 2017-09-05 13.51.36.png">
            <a:extLst>
              <a:ext uri="{FF2B5EF4-FFF2-40B4-BE49-F238E27FC236}">
                <a16:creationId xmlns:a16="http://schemas.microsoft.com/office/drawing/2014/main" id="{BF79A12B-3BDB-5242-BBD2-18BAA230F0DB}"/>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16" name="Group 15">
            <a:extLst>
              <a:ext uri="{FF2B5EF4-FFF2-40B4-BE49-F238E27FC236}">
                <a16:creationId xmlns:a16="http://schemas.microsoft.com/office/drawing/2014/main" id="{EFDFF39D-1263-5744-B4FF-E707CFAD05D1}"/>
              </a:ext>
            </a:extLst>
          </p:cNvPr>
          <p:cNvGrpSpPr/>
          <p:nvPr/>
        </p:nvGrpSpPr>
        <p:grpSpPr>
          <a:xfrm>
            <a:off x="1024127" y="1024652"/>
            <a:ext cx="521639" cy="2320067"/>
            <a:chOff x="2501373" y="704369"/>
            <a:chExt cx="306041" cy="1370257"/>
          </a:xfrm>
        </p:grpSpPr>
        <p:sp>
          <p:nvSpPr>
            <p:cNvPr id="17" name="TextBox 16">
              <a:extLst>
                <a:ext uri="{FF2B5EF4-FFF2-40B4-BE49-F238E27FC236}">
                  <a16:creationId xmlns:a16="http://schemas.microsoft.com/office/drawing/2014/main" id="{CD52F6E2-CC51-0145-9892-5CF3104EFC7A}"/>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8" name="Straight Arrow Connector 17">
              <a:extLst>
                <a:ext uri="{FF2B5EF4-FFF2-40B4-BE49-F238E27FC236}">
                  <a16:creationId xmlns:a16="http://schemas.microsoft.com/office/drawing/2014/main" id="{22202537-8198-614F-BEBB-CD8BDDE02A0E}"/>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9" name="TextBox 18">
            <a:extLst>
              <a:ext uri="{FF2B5EF4-FFF2-40B4-BE49-F238E27FC236}">
                <a16:creationId xmlns:a16="http://schemas.microsoft.com/office/drawing/2014/main" id="{98C9466A-62D0-B441-BA5C-FB40A5589F2B}"/>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20" name="Picture 19" descr="Screenshot 2017-09-05 13.51.36.png">
            <a:extLst>
              <a:ext uri="{FF2B5EF4-FFF2-40B4-BE49-F238E27FC236}">
                <a16:creationId xmlns:a16="http://schemas.microsoft.com/office/drawing/2014/main" id="{BB20F794-8881-724A-BE42-710C750795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21" name="TextBox 20">
            <a:extLst>
              <a:ext uri="{FF2B5EF4-FFF2-40B4-BE49-F238E27FC236}">
                <a16:creationId xmlns:a16="http://schemas.microsoft.com/office/drawing/2014/main" id="{FF7E249C-96F3-6446-97C0-EC91633AFB0D}"/>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22" name="TextBox 21">
            <a:extLst>
              <a:ext uri="{FF2B5EF4-FFF2-40B4-BE49-F238E27FC236}">
                <a16:creationId xmlns:a16="http://schemas.microsoft.com/office/drawing/2014/main" id="{91030AAD-1CD5-C045-933A-D7B6EB5BB012}"/>
              </a:ext>
            </a:extLst>
          </p:cNvPr>
          <p:cNvSpPr txBox="1"/>
          <p:nvPr/>
        </p:nvSpPr>
        <p:spPr>
          <a:xfrm>
            <a:off x="3075438" y="4101174"/>
            <a:ext cx="2651016" cy="707886"/>
          </a:xfrm>
          <a:prstGeom prst="rect">
            <a:avLst/>
          </a:prstGeom>
          <a:noFill/>
        </p:spPr>
        <p:txBody>
          <a:bodyPr wrap="square" rtlCol="0">
            <a:spAutoFit/>
          </a:bodyPr>
          <a:lstStyle/>
          <a:p>
            <a:r>
              <a:rPr lang="en-US" sz="2000" dirty="0" err="1">
                <a:latin typeface="Arial" charset="0"/>
                <a:ea typeface="Arial" charset="0"/>
                <a:cs typeface="Arial" charset="0"/>
              </a:rPr>
              <a:t>IFNγ</a:t>
            </a:r>
            <a:r>
              <a:rPr lang="en-US" sz="2000" dirty="0">
                <a:latin typeface="Arial" charset="0"/>
                <a:ea typeface="Arial" charset="0"/>
                <a:cs typeface="Arial" charset="0"/>
              </a:rPr>
              <a:t> treated</a:t>
            </a:r>
          </a:p>
          <a:p>
            <a:r>
              <a:rPr lang="en-US" sz="2000" dirty="0">
                <a:latin typeface="Arial" charset="0"/>
                <a:ea typeface="Arial" charset="0"/>
                <a:cs typeface="Arial" charset="0"/>
              </a:rPr>
              <a:t>monocytes</a:t>
            </a:r>
          </a:p>
        </p:txBody>
      </p:sp>
      <p:cxnSp>
        <p:nvCxnSpPr>
          <p:cNvPr id="23" name="Straight Arrow Connector 22">
            <a:extLst>
              <a:ext uri="{FF2B5EF4-FFF2-40B4-BE49-F238E27FC236}">
                <a16:creationId xmlns:a16="http://schemas.microsoft.com/office/drawing/2014/main" id="{61DA417D-304B-D54C-97BC-33B8AF504C51}"/>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4" name="Title 1">
            <a:extLst>
              <a:ext uri="{FF2B5EF4-FFF2-40B4-BE49-F238E27FC236}">
                <a16:creationId xmlns:a16="http://schemas.microsoft.com/office/drawing/2014/main" id="{D80DC0F9-3136-8E46-9E49-0AA90C339A3D}"/>
              </a:ext>
            </a:extLst>
          </p:cNvPr>
          <p:cNvSpPr txBox="1">
            <a:spLocks/>
          </p:cNvSpPr>
          <p:nvPr/>
        </p:nvSpPr>
        <p:spPr>
          <a:xfrm>
            <a:off x="1024127" y="4023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292310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12</a:t>
            </a:fld>
            <a:endParaRPr lang="en-GB"/>
          </a:p>
        </p:txBody>
      </p:sp>
      <p:pic>
        <p:nvPicPr>
          <p:cNvPr id="4" name="Picture 3" descr="Screenshot 2017-09-05 13.51.36.png">
            <a:extLst>
              <a:ext uri="{FF2B5EF4-FFF2-40B4-BE49-F238E27FC236}">
                <a16:creationId xmlns:a16="http://schemas.microsoft.com/office/drawing/2014/main" id="{AD24E16B-7E06-7F4A-B213-5B203840D211}"/>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5" name="Group 4">
            <a:extLst>
              <a:ext uri="{FF2B5EF4-FFF2-40B4-BE49-F238E27FC236}">
                <a16:creationId xmlns:a16="http://schemas.microsoft.com/office/drawing/2014/main" id="{FFC61805-55C1-CD43-ABB9-AF6A51AD564E}"/>
              </a:ext>
            </a:extLst>
          </p:cNvPr>
          <p:cNvGrpSpPr/>
          <p:nvPr/>
        </p:nvGrpSpPr>
        <p:grpSpPr>
          <a:xfrm>
            <a:off x="1024127" y="1024652"/>
            <a:ext cx="521639" cy="2320067"/>
            <a:chOff x="2501373" y="704369"/>
            <a:chExt cx="306041" cy="1370257"/>
          </a:xfrm>
        </p:grpSpPr>
        <p:sp>
          <p:nvSpPr>
            <p:cNvPr id="6" name="TextBox 5">
              <a:extLst>
                <a:ext uri="{FF2B5EF4-FFF2-40B4-BE49-F238E27FC236}">
                  <a16:creationId xmlns:a16="http://schemas.microsoft.com/office/drawing/2014/main" id="{202876D5-B32D-EC4F-9ADC-14C1B89FC2A8}"/>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7" name="Straight Arrow Connector 6">
              <a:extLst>
                <a:ext uri="{FF2B5EF4-FFF2-40B4-BE49-F238E27FC236}">
                  <a16:creationId xmlns:a16="http://schemas.microsoft.com/office/drawing/2014/main" id="{E298C95B-267A-5848-8220-17AB32E73583}"/>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8" name="TextBox 7">
            <a:extLst>
              <a:ext uri="{FF2B5EF4-FFF2-40B4-BE49-F238E27FC236}">
                <a16:creationId xmlns:a16="http://schemas.microsoft.com/office/drawing/2014/main" id="{4C84E876-F850-2743-A8DF-26C1D2ED9B1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9" name="Picture 8" descr="Screenshot 2017-09-05 13.51.36.png">
            <a:extLst>
              <a:ext uri="{FF2B5EF4-FFF2-40B4-BE49-F238E27FC236}">
                <a16:creationId xmlns:a16="http://schemas.microsoft.com/office/drawing/2014/main" id="{9AA52802-609D-1148-A090-9BE2448E119F}"/>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0" name="TextBox 9">
            <a:extLst>
              <a:ext uri="{FF2B5EF4-FFF2-40B4-BE49-F238E27FC236}">
                <a16:creationId xmlns:a16="http://schemas.microsoft.com/office/drawing/2014/main" id="{F673BA60-D82F-0649-BF25-21FD5835867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1" name="TextBox 10">
            <a:extLst>
              <a:ext uri="{FF2B5EF4-FFF2-40B4-BE49-F238E27FC236}">
                <a16:creationId xmlns:a16="http://schemas.microsoft.com/office/drawing/2014/main" id="{69819856-92CC-B947-BC9A-E92EAA83AFBF}"/>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2" name="Picture 11" descr="Screenshot 2017-09-05 13.51.36.png">
            <a:extLst>
              <a:ext uri="{FF2B5EF4-FFF2-40B4-BE49-F238E27FC236}">
                <a16:creationId xmlns:a16="http://schemas.microsoft.com/office/drawing/2014/main" id="{E180F1D2-D5A7-3C49-827E-F52E89B4B4F1}"/>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3" name="Rectangle 12">
            <a:extLst>
              <a:ext uri="{FF2B5EF4-FFF2-40B4-BE49-F238E27FC236}">
                <a16:creationId xmlns:a16="http://schemas.microsoft.com/office/drawing/2014/main" id="{A7B6D063-D26A-8D47-9FC0-6B9F8BE44A25}"/>
              </a:ext>
            </a:extLst>
          </p:cNvPr>
          <p:cNvSpPr/>
          <p:nvPr/>
        </p:nvSpPr>
        <p:spPr>
          <a:xfrm>
            <a:off x="4222935" y="4923657"/>
            <a:ext cx="5540782" cy="707886"/>
          </a:xfrm>
          <a:prstGeom prst="rect">
            <a:avLst/>
          </a:prstGeom>
        </p:spPr>
        <p:txBody>
          <a:bodyPr wrap="square">
            <a:spAutoFit/>
          </a:bodyPr>
          <a:lstStyle/>
          <a:p>
            <a:r>
              <a:rPr lang="en-US" sz="2000" dirty="0">
                <a:latin typeface="Arial" charset="0"/>
                <a:ea typeface="Arial" charset="0"/>
                <a:cs typeface="Arial" charset="0"/>
              </a:rPr>
              <a:t>Lipopolysaccharide (LPS) treated </a:t>
            </a:r>
          </a:p>
          <a:p>
            <a:r>
              <a:rPr lang="en-US" sz="2000" dirty="0">
                <a:latin typeface="Arial" charset="0"/>
                <a:ea typeface="Arial" charset="0"/>
                <a:cs typeface="Arial" charset="0"/>
              </a:rPr>
              <a:t>monocytes (2 hour wait)</a:t>
            </a:r>
          </a:p>
        </p:txBody>
      </p:sp>
      <p:cxnSp>
        <p:nvCxnSpPr>
          <p:cNvPr id="14" name="Straight Arrow Connector 13">
            <a:extLst>
              <a:ext uri="{FF2B5EF4-FFF2-40B4-BE49-F238E27FC236}">
                <a16:creationId xmlns:a16="http://schemas.microsoft.com/office/drawing/2014/main" id="{28511887-4B9A-A346-87A9-54EBBD11013F}"/>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B362C1A8-5AC2-0A4B-A8FE-6E9CFB3AABA8}"/>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Tree>
    <p:extLst>
      <p:ext uri="{BB962C8B-B14F-4D97-AF65-F5344CB8AC3E}">
        <p14:creationId xmlns:p14="http://schemas.microsoft.com/office/powerpoint/2010/main" val="23507173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13</a:t>
            </a:fld>
            <a:endParaRPr lang="en-GB"/>
          </a:p>
        </p:txBody>
      </p:sp>
      <p:sp>
        <p:nvSpPr>
          <p:cNvPr id="29" name="Slide Number Placeholder 2">
            <a:extLst>
              <a:ext uri="{FF2B5EF4-FFF2-40B4-BE49-F238E27FC236}">
                <a16:creationId xmlns:a16="http://schemas.microsoft.com/office/drawing/2014/main" id="{758E0E9A-6DE6-4A46-8636-ABDC5B2225B8}"/>
              </a:ext>
            </a:extLst>
          </p:cNvPr>
          <p:cNvSpPr txBox="1">
            <a:spLocks/>
          </p:cNvSpPr>
          <p:nvPr/>
        </p:nvSpPr>
        <p:spPr>
          <a:xfrm>
            <a:off x="7172917" y="5977904"/>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lumMod val="95000"/>
                    <a:lumOff val="5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4327F8E-B75F-1448-B0D2-402B0B5546CA}" type="slidenum">
              <a:rPr lang="en-GB" smtClean="0">
                <a:latin typeface="Arial" charset="0"/>
                <a:ea typeface="Arial" charset="0"/>
                <a:cs typeface="Arial" charset="0"/>
              </a:rPr>
              <a:pPr/>
              <a:t>13</a:t>
            </a:fld>
            <a:endParaRPr lang="en-GB">
              <a:latin typeface="Arial" charset="0"/>
              <a:ea typeface="Arial" charset="0"/>
              <a:cs typeface="Arial" charset="0"/>
            </a:endParaRPr>
          </a:p>
        </p:txBody>
      </p:sp>
      <p:pic>
        <p:nvPicPr>
          <p:cNvPr id="30" name="Picture 29" descr="Screenshot 2017-09-05 13.51.36.png">
            <a:extLst>
              <a:ext uri="{FF2B5EF4-FFF2-40B4-BE49-F238E27FC236}">
                <a16:creationId xmlns:a16="http://schemas.microsoft.com/office/drawing/2014/main" id="{645D02A9-90BE-CF4C-B31A-A174606265B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31" name="Group 30">
            <a:extLst>
              <a:ext uri="{FF2B5EF4-FFF2-40B4-BE49-F238E27FC236}">
                <a16:creationId xmlns:a16="http://schemas.microsoft.com/office/drawing/2014/main" id="{2D119A95-D3BC-C241-9E0C-2B68F8B24D18}"/>
              </a:ext>
            </a:extLst>
          </p:cNvPr>
          <p:cNvGrpSpPr/>
          <p:nvPr/>
        </p:nvGrpSpPr>
        <p:grpSpPr>
          <a:xfrm>
            <a:off x="1024127" y="1024652"/>
            <a:ext cx="521639" cy="2320067"/>
            <a:chOff x="2501373" y="704369"/>
            <a:chExt cx="306041" cy="1370257"/>
          </a:xfrm>
        </p:grpSpPr>
        <p:sp>
          <p:nvSpPr>
            <p:cNvPr id="32" name="TextBox 31">
              <a:extLst>
                <a:ext uri="{FF2B5EF4-FFF2-40B4-BE49-F238E27FC236}">
                  <a16:creationId xmlns:a16="http://schemas.microsoft.com/office/drawing/2014/main" id="{B669BE63-0769-9046-908C-76D9D80A4B79}"/>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33" name="Straight Arrow Connector 32">
              <a:extLst>
                <a:ext uri="{FF2B5EF4-FFF2-40B4-BE49-F238E27FC236}">
                  <a16:creationId xmlns:a16="http://schemas.microsoft.com/office/drawing/2014/main" id="{CB8A0402-CBD3-C94A-A6B7-F36BBD082531}"/>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34" name="TextBox 33">
            <a:extLst>
              <a:ext uri="{FF2B5EF4-FFF2-40B4-BE49-F238E27FC236}">
                <a16:creationId xmlns:a16="http://schemas.microsoft.com/office/drawing/2014/main" id="{F1F9D2A9-4C00-FF4E-904D-6B41D59E6346}"/>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35" name="Picture 34" descr="Screenshot 2017-09-05 13.51.36.png">
            <a:extLst>
              <a:ext uri="{FF2B5EF4-FFF2-40B4-BE49-F238E27FC236}">
                <a16:creationId xmlns:a16="http://schemas.microsoft.com/office/drawing/2014/main" id="{56844668-4271-0247-AEB0-2DBD9757AB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36" name="TextBox 35">
            <a:extLst>
              <a:ext uri="{FF2B5EF4-FFF2-40B4-BE49-F238E27FC236}">
                <a16:creationId xmlns:a16="http://schemas.microsoft.com/office/drawing/2014/main" id="{C61A418D-C65A-374E-8F7E-65D52618284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37" name="TextBox 36">
            <a:extLst>
              <a:ext uri="{FF2B5EF4-FFF2-40B4-BE49-F238E27FC236}">
                <a16:creationId xmlns:a16="http://schemas.microsoft.com/office/drawing/2014/main" id="{71B96998-BF3E-804B-8EFB-D2CBC73EBEA8}"/>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38" name="Picture 37" descr="Screenshot 2017-09-05 13.51.36.png">
            <a:extLst>
              <a:ext uri="{FF2B5EF4-FFF2-40B4-BE49-F238E27FC236}">
                <a16:creationId xmlns:a16="http://schemas.microsoft.com/office/drawing/2014/main" id="{C89E6F0D-653C-F34F-97A6-E793FB1A1ED0}"/>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39" name="Rectangle 38">
            <a:extLst>
              <a:ext uri="{FF2B5EF4-FFF2-40B4-BE49-F238E27FC236}">
                <a16:creationId xmlns:a16="http://schemas.microsoft.com/office/drawing/2014/main" id="{BEFCF4DA-1BCF-DE4B-8985-D1B13560942D}"/>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40" name="Picture 39" descr="Screenshot 2017-09-05 13.51.36.png">
            <a:extLst>
              <a:ext uri="{FF2B5EF4-FFF2-40B4-BE49-F238E27FC236}">
                <a16:creationId xmlns:a16="http://schemas.microsoft.com/office/drawing/2014/main" id="{48CF52B0-618A-7045-A999-63BC9A302E11}"/>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41" name="TextBox 40">
            <a:extLst>
              <a:ext uri="{FF2B5EF4-FFF2-40B4-BE49-F238E27FC236}">
                <a16:creationId xmlns:a16="http://schemas.microsoft.com/office/drawing/2014/main" id="{E63D2F1E-4226-2747-97AB-92A03D830BB8}"/>
              </a:ext>
            </a:extLst>
          </p:cNvPr>
          <p:cNvSpPr txBox="1"/>
          <p:nvPr/>
        </p:nvSpPr>
        <p:spPr>
          <a:xfrm>
            <a:off x="5346707" y="5726662"/>
            <a:ext cx="4417010" cy="707886"/>
          </a:xfrm>
          <a:prstGeom prst="rect">
            <a:avLst/>
          </a:prstGeom>
          <a:noFill/>
        </p:spPr>
        <p:txBody>
          <a:bodyPr wrap="square" rtlCol="0">
            <a:spAutoFit/>
          </a:bodyPr>
          <a:lstStyle/>
          <a:p>
            <a:r>
              <a:rPr lang="en-US" sz="2000" dirty="0">
                <a:latin typeface="Arial" charset="0"/>
                <a:ea typeface="Arial" charset="0"/>
                <a:cs typeface="Arial" charset="0"/>
              </a:rPr>
              <a:t>Lipopolysaccharides (LPS) treated</a:t>
            </a:r>
          </a:p>
          <a:p>
            <a:r>
              <a:rPr lang="en-US" sz="2000" dirty="0">
                <a:latin typeface="Arial" charset="0"/>
                <a:ea typeface="Arial" charset="0"/>
                <a:cs typeface="Arial" charset="0"/>
              </a:rPr>
              <a:t>monocytes (24 hour wait) </a:t>
            </a:r>
          </a:p>
        </p:txBody>
      </p:sp>
      <p:cxnSp>
        <p:nvCxnSpPr>
          <p:cNvPr id="42" name="Straight Arrow Connector 41">
            <a:extLst>
              <a:ext uri="{FF2B5EF4-FFF2-40B4-BE49-F238E27FC236}">
                <a16:creationId xmlns:a16="http://schemas.microsoft.com/office/drawing/2014/main" id="{3AB8C198-A31D-C84D-A033-19D3E6DCCE27}"/>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43" name="Title 1">
            <a:extLst>
              <a:ext uri="{FF2B5EF4-FFF2-40B4-BE49-F238E27FC236}">
                <a16:creationId xmlns:a16="http://schemas.microsoft.com/office/drawing/2014/main" id="{8ECF0863-FB98-D744-AEC1-86B0903E5322}"/>
              </a:ext>
            </a:extLst>
          </p:cNvPr>
          <p:cNvSpPr txBox="1">
            <a:spLocks/>
          </p:cNvSpPr>
          <p:nvPr/>
        </p:nvSpPr>
        <p:spPr>
          <a:xfrm>
            <a:off x="1176527" y="5547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35238566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14</a:t>
            </a:fld>
            <a:endParaRPr lang="en-GB"/>
          </a:p>
        </p:txBody>
      </p:sp>
      <p:sp>
        <p:nvSpPr>
          <p:cNvPr id="6" name="Title 1">
            <a:extLst>
              <a:ext uri="{FF2B5EF4-FFF2-40B4-BE49-F238E27FC236}">
                <a16:creationId xmlns:a16="http://schemas.microsoft.com/office/drawing/2014/main" id="{1DD55606-5752-BE4C-94E3-8153647727CC}"/>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7" name="Rectangle 6">
            <a:extLst>
              <a:ext uri="{FF2B5EF4-FFF2-40B4-BE49-F238E27FC236}">
                <a16:creationId xmlns:a16="http://schemas.microsoft.com/office/drawing/2014/main" id="{DE667E1E-F779-CF4E-8AC2-F2E2F0112AF4}"/>
              </a:ext>
            </a:extLst>
          </p:cNvPr>
          <p:cNvSpPr/>
          <p:nvPr/>
        </p:nvSpPr>
        <p:spPr>
          <a:xfrm>
            <a:off x="6208643" y="1622323"/>
            <a:ext cx="6096000" cy="923330"/>
          </a:xfrm>
          <a:prstGeom prst="rect">
            <a:avLst/>
          </a:prstGeom>
        </p:spPr>
        <p:txBody>
          <a:bodyPr>
            <a:spAutoFit/>
          </a:bodyPr>
          <a:lstStyle/>
          <a:p>
            <a:r>
              <a:rPr lang="en-GB" dirty="0"/>
              <a:t>Fairfax et al. Innate immune activity conditions the effect of regulatory variants upon monocyte </a:t>
            </a:r>
          </a:p>
          <a:p>
            <a:r>
              <a:rPr lang="en-GB" dirty="0"/>
              <a:t>gene expression. Science, 2014.</a:t>
            </a:r>
          </a:p>
        </p:txBody>
      </p:sp>
      <p:pic>
        <p:nvPicPr>
          <p:cNvPr id="8" name="Picture 7" descr="Screenshot 2017-09-05 13.51.36.png">
            <a:extLst>
              <a:ext uri="{FF2B5EF4-FFF2-40B4-BE49-F238E27FC236}">
                <a16:creationId xmlns:a16="http://schemas.microsoft.com/office/drawing/2014/main" id="{FB77AE1C-BC1B-2D4E-A395-45DB26D91FE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F2E8B09A-D9AD-CA40-9527-A134402E11F4}"/>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453AEDB9-D57E-7F4E-BC9F-ABEE23CBBCEE}"/>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17015514-5B94-2940-A334-A4B6A1887C97}"/>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60531DB1-0665-7E4A-8A07-62BC4B8375BC}"/>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13" name="Picture 12" descr="Screenshot 2017-09-05 13.51.36.png">
            <a:extLst>
              <a:ext uri="{FF2B5EF4-FFF2-40B4-BE49-F238E27FC236}">
                <a16:creationId xmlns:a16="http://schemas.microsoft.com/office/drawing/2014/main" id="{A5B80904-0D18-3F42-B5B4-2AB707EDEE10}"/>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4" name="TextBox 13">
            <a:extLst>
              <a:ext uri="{FF2B5EF4-FFF2-40B4-BE49-F238E27FC236}">
                <a16:creationId xmlns:a16="http://schemas.microsoft.com/office/drawing/2014/main" id="{E950C622-98FD-CB41-B19F-47B4B2E98D5C}"/>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5" name="TextBox 14">
            <a:extLst>
              <a:ext uri="{FF2B5EF4-FFF2-40B4-BE49-F238E27FC236}">
                <a16:creationId xmlns:a16="http://schemas.microsoft.com/office/drawing/2014/main" id="{ADFA4B13-09B2-9548-812A-D78331FA9A50}"/>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6" name="Picture 15" descr="Screenshot 2017-09-05 13.51.36.png">
            <a:extLst>
              <a:ext uri="{FF2B5EF4-FFF2-40B4-BE49-F238E27FC236}">
                <a16:creationId xmlns:a16="http://schemas.microsoft.com/office/drawing/2014/main" id="{0A9AFFBF-C823-CD47-BBA7-29E7A98BE447}"/>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7" name="Rectangle 16">
            <a:extLst>
              <a:ext uri="{FF2B5EF4-FFF2-40B4-BE49-F238E27FC236}">
                <a16:creationId xmlns:a16="http://schemas.microsoft.com/office/drawing/2014/main" id="{D4A0FF0A-292D-3945-8901-C534CA707542}"/>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18" name="Picture 17" descr="Screenshot 2017-09-05 13.51.36.png">
            <a:extLst>
              <a:ext uri="{FF2B5EF4-FFF2-40B4-BE49-F238E27FC236}">
                <a16:creationId xmlns:a16="http://schemas.microsoft.com/office/drawing/2014/main" id="{459CA10D-1BC1-FB47-AAAE-12E48834C9F3}"/>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19" name="TextBox 18">
            <a:extLst>
              <a:ext uri="{FF2B5EF4-FFF2-40B4-BE49-F238E27FC236}">
                <a16:creationId xmlns:a16="http://schemas.microsoft.com/office/drawing/2014/main" id="{5C93CC4C-393E-AB43-8563-CEA115FD8F06}"/>
              </a:ext>
            </a:extLst>
          </p:cNvPr>
          <p:cNvSpPr txBox="1"/>
          <p:nvPr/>
        </p:nvSpPr>
        <p:spPr>
          <a:xfrm>
            <a:off x="5346707" y="5726662"/>
            <a:ext cx="1636378" cy="400110"/>
          </a:xfrm>
          <a:prstGeom prst="rect">
            <a:avLst/>
          </a:prstGeom>
          <a:noFill/>
        </p:spPr>
        <p:txBody>
          <a:bodyPr wrap="square" rtlCol="0">
            <a:spAutoFit/>
          </a:bodyPr>
          <a:lstStyle/>
          <a:p>
            <a:r>
              <a:rPr lang="en-US" sz="2000" dirty="0">
                <a:latin typeface="Arial" charset="0"/>
                <a:ea typeface="Arial" charset="0"/>
                <a:cs typeface="Arial" charset="0"/>
              </a:rPr>
              <a:t>LPS 24h</a:t>
            </a:r>
          </a:p>
        </p:txBody>
      </p:sp>
      <p:cxnSp>
        <p:nvCxnSpPr>
          <p:cNvPr id="20" name="Straight Arrow Connector 19">
            <a:extLst>
              <a:ext uri="{FF2B5EF4-FFF2-40B4-BE49-F238E27FC236}">
                <a16:creationId xmlns:a16="http://schemas.microsoft.com/office/drawing/2014/main" id="{A4831569-31D9-4C49-B233-F3457DA2180A}"/>
              </a:ext>
            </a:extLst>
          </p:cNvPr>
          <p:cNvCxnSpPr/>
          <p:nvPr/>
        </p:nvCxnSpPr>
        <p:spPr>
          <a:xfrm>
            <a:off x="1545766" y="3564217"/>
            <a:ext cx="3686056" cy="2562555"/>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1348D882-3B39-F945-9F5A-5172CDA4B9D9}"/>
              </a:ext>
            </a:extLst>
          </p:cNvPr>
          <p:cNvSpPr txBox="1"/>
          <p:nvPr/>
        </p:nvSpPr>
        <p:spPr>
          <a:xfrm rot="2249106">
            <a:off x="1698634" y="4752848"/>
            <a:ext cx="2111933" cy="369332"/>
          </a:xfrm>
          <a:prstGeom prst="rect">
            <a:avLst/>
          </a:prstGeom>
          <a:noFill/>
        </p:spPr>
        <p:txBody>
          <a:bodyPr wrap="square" rtlCol="0">
            <a:spAutoFit/>
          </a:bodyPr>
          <a:lstStyle/>
          <a:p>
            <a:r>
              <a:rPr lang="en-US" dirty="0">
                <a:latin typeface="Arial" charset="0"/>
                <a:ea typeface="Arial" charset="0"/>
                <a:cs typeface="Arial" charset="0"/>
              </a:rPr>
              <a:t>Treatment</a:t>
            </a:r>
          </a:p>
        </p:txBody>
      </p:sp>
      <p:cxnSp>
        <p:nvCxnSpPr>
          <p:cNvPr id="22" name="Straight Arrow Connector 21">
            <a:extLst>
              <a:ext uri="{FF2B5EF4-FFF2-40B4-BE49-F238E27FC236}">
                <a16:creationId xmlns:a16="http://schemas.microsoft.com/office/drawing/2014/main" id="{6DB86264-6B81-3242-B37F-D9647D6B8A93}"/>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21096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5CB488-578C-7146-AD90-6623040D85B8}"/>
              </a:ext>
            </a:extLst>
          </p:cNvPr>
          <p:cNvPicPr>
            <a:picLocks noChangeAspect="1"/>
          </p:cNvPicPr>
          <p:nvPr/>
        </p:nvPicPr>
        <p:blipFill>
          <a:blip r:embed="rId3"/>
          <a:stretch>
            <a:fillRect/>
          </a:stretch>
        </p:blipFill>
        <p:spPr>
          <a:xfrm>
            <a:off x="2353161" y="764354"/>
            <a:ext cx="8971005" cy="5980670"/>
          </a:xfrm>
          <a:prstGeom prst="rect">
            <a:avLst/>
          </a:prstGeom>
        </p:spPr>
      </p:pic>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15</a:t>
            </a:fld>
            <a:endParaRPr lang="en-GB"/>
          </a:p>
        </p:txBody>
      </p:sp>
    </p:spTree>
    <p:extLst>
      <p:ext uri="{BB962C8B-B14F-4D97-AF65-F5344CB8AC3E}">
        <p14:creationId xmlns:p14="http://schemas.microsoft.com/office/powerpoint/2010/main" val="6294202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16</a:t>
            </a:fld>
            <a:endParaRPr lang="en-GB"/>
          </a:p>
        </p:txBody>
      </p:sp>
    </p:spTree>
    <p:extLst>
      <p:ext uri="{BB962C8B-B14F-4D97-AF65-F5344CB8AC3E}">
        <p14:creationId xmlns:p14="http://schemas.microsoft.com/office/powerpoint/2010/main" val="329945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Multiple testing – Bonferroni-holm method</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696934" y="1485749"/>
            <a:ext cx="10140399" cy="4984955"/>
          </a:xfrm>
        </p:spPr>
        <p:txBody>
          <a:bodyPr>
            <a:normAutofit/>
          </a:bodyPr>
          <a:lstStyle/>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270504" lvl="1" indent="0">
              <a:lnSpc>
                <a:spcPct val="150000"/>
              </a:lnSpc>
              <a:buNone/>
            </a:pPr>
            <a:r>
              <a:rPr lang="en-GB" sz="2200" dirty="0"/>
              <a:t>Suppose you have m p-values, sorted into order lowest-to-highest P</a:t>
            </a:r>
            <a:r>
              <a:rPr lang="en-GB" sz="2200" baseline="-25000" dirty="0"/>
              <a:t>1</a:t>
            </a:r>
            <a:r>
              <a:rPr lang="en-GB" sz="2200" dirty="0"/>
              <a:t> , … , P</a:t>
            </a:r>
            <a:r>
              <a:rPr lang="en-GB" sz="2200" baseline="-25000" dirty="0"/>
              <a:t>m</a:t>
            </a:r>
            <a:r>
              <a:rPr lang="en-GB" sz="2200" dirty="0"/>
              <a:t>, and their corresponding hypotheses H</a:t>
            </a:r>
            <a:r>
              <a:rPr lang="en-GB" sz="2200" baseline="-25000" dirty="0"/>
              <a:t>1</a:t>
            </a:r>
            <a:r>
              <a:rPr lang="en-GB" sz="2200" dirty="0"/>
              <a:t> , … , </a:t>
            </a:r>
            <a:r>
              <a:rPr lang="en-GB" sz="2200" dirty="0" err="1"/>
              <a:t>H</a:t>
            </a:r>
            <a:r>
              <a:rPr lang="en-GB" sz="2200" baseline="-25000" dirty="0" err="1"/>
              <a:t>m</a:t>
            </a:r>
            <a:r>
              <a:rPr lang="en-GB" sz="2200" dirty="0"/>
              <a:t> . </a:t>
            </a:r>
          </a:p>
          <a:p>
            <a:pPr marL="270504" lvl="1" indent="0">
              <a:lnSpc>
                <a:spcPct val="150000"/>
              </a:lnSpc>
              <a:buNone/>
            </a:pPr>
            <a:r>
              <a:rPr lang="en-GB" sz="2200" dirty="0"/>
              <a:t>Choose a significance level </a:t>
            </a:r>
            <a:r>
              <a:rPr lang="el-GR" sz="2200" dirty="0"/>
              <a:t>α</a:t>
            </a:r>
            <a:r>
              <a:rPr lang="en-GB" sz="2200" dirty="0"/>
              <a:t> (e.g. 0.05).</a:t>
            </a:r>
          </a:p>
          <a:p>
            <a:pPr marL="811842" lvl="1" indent="-541338">
              <a:lnSpc>
                <a:spcPct val="150000"/>
              </a:lnSpc>
              <a:buFont typeface="Wingdings" pitchFamily="2" charset="2"/>
              <a:buChar char="v"/>
            </a:pPr>
            <a:r>
              <a:rPr lang="en-GB" sz="2200" dirty="0"/>
              <a:t>Is P</a:t>
            </a:r>
            <a:r>
              <a:rPr lang="en-GB" sz="2200" baseline="-25000" dirty="0"/>
              <a:t>1</a:t>
            </a:r>
            <a:r>
              <a:rPr lang="en-GB" sz="2200" dirty="0"/>
              <a:t> &lt; </a:t>
            </a:r>
            <a:r>
              <a:rPr lang="el-GR" sz="2200" dirty="0"/>
              <a:t>α / </a:t>
            </a:r>
            <a:r>
              <a:rPr lang="en-GB" sz="2200" dirty="0"/>
              <a:t>m  ?   If so, reject H</a:t>
            </a:r>
            <a:r>
              <a:rPr lang="en-GB" sz="2200" baseline="-25000" dirty="0"/>
              <a:t>1</a:t>
            </a:r>
            <a:r>
              <a:rPr lang="en-GB" sz="2200" dirty="0"/>
              <a:t> and continue to the next step, otherwise EXIT.</a:t>
            </a:r>
          </a:p>
          <a:p>
            <a:pPr marL="811842" lvl="1" indent="-541338">
              <a:lnSpc>
                <a:spcPct val="150000"/>
              </a:lnSpc>
              <a:buFont typeface="Wingdings" pitchFamily="2" charset="2"/>
              <a:buChar char="v"/>
            </a:pPr>
            <a:r>
              <a:rPr lang="en-GB" sz="2200" dirty="0"/>
              <a:t>Is P</a:t>
            </a:r>
            <a:r>
              <a:rPr lang="en-GB" sz="2200" baseline="-25000" dirty="0"/>
              <a:t>2</a:t>
            </a:r>
            <a:r>
              <a:rPr lang="en-GB" sz="2200" dirty="0"/>
              <a:t> &lt; </a:t>
            </a:r>
            <a:r>
              <a:rPr lang="el-GR" sz="2200" dirty="0"/>
              <a:t>α / </a:t>
            </a:r>
            <a:r>
              <a:rPr lang="en-GB" sz="2200" dirty="0"/>
              <a:t>m-1 ? If so, reject H</a:t>
            </a:r>
            <a:r>
              <a:rPr lang="en-GB" sz="2200" baseline="-25000" dirty="0"/>
              <a:t>2</a:t>
            </a:r>
            <a:r>
              <a:rPr lang="en-GB" sz="2200" dirty="0"/>
              <a:t> and continue to the next step, otherwise EXIT.</a:t>
            </a:r>
          </a:p>
          <a:p>
            <a:pPr marL="270504" lvl="1" indent="0">
              <a:lnSpc>
                <a:spcPct val="150000"/>
              </a:lnSpc>
              <a:buNone/>
            </a:pPr>
            <a:r>
              <a:rPr lang="en-GB" sz="2200" dirty="0"/>
              <a:t>…</a:t>
            </a:r>
          </a:p>
          <a:p>
            <a:pPr marL="270504" lvl="1" indent="0">
              <a:lnSpc>
                <a:spcPct val="150000"/>
              </a:lnSpc>
              <a:buNone/>
            </a:pPr>
            <a:r>
              <a:rPr lang="en-GB" sz="2200" dirty="0"/>
              <a:t>And so on: for each P value, test whether </a:t>
            </a:r>
            <a:r>
              <a:rPr lang="en-GB" sz="2200" dirty="0" err="1"/>
              <a:t>P</a:t>
            </a:r>
            <a:r>
              <a:rPr lang="en-GB" sz="2200" baseline="-25000" dirty="0" err="1"/>
              <a:t>k</a:t>
            </a:r>
            <a:r>
              <a:rPr lang="en-GB" sz="2200" dirty="0"/>
              <a:t> &lt; </a:t>
            </a:r>
            <a:r>
              <a:rPr lang="el-GR" sz="2200" dirty="0"/>
              <a:t>α </a:t>
            </a:r>
            <a:r>
              <a:rPr lang="en-GB" sz="2200" dirty="0"/>
              <a:t>/ m + 1 − k</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17</a:t>
            </a:fld>
            <a:endParaRPr lang="en-GB"/>
          </a:p>
        </p:txBody>
      </p:sp>
    </p:spTree>
    <p:extLst>
      <p:ext uri="{BB962C8B-B14F-4D97-AF65-F5344CB8AC3E}">
        <p14:creationId xmlns:p14="http://schemas.microsoft.com/office/powerpoint/2010/main" val="26019514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Multiple testing – </a:t>
            </a:r>
            <a:r>
              <a:rPr lang="en-GB" sz="3600" dirty="0" err="1"/>
              <a:t>Benjamini</a:t>
            </a:r>
            <a:r>
              <a:rPr lang="en-GB" sz="3600" dirty="0"/>
              <a:t>-Hochberg method</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a:bodyPr>
          <a:lstStyle/>
          <a:p>
            <a:pPr marL="0" indent="0">
              <a:buNone/>
            </a:pPr>
            <a:r>
              <a:rPr lang="en-GB" sz="2400" dirty="0"/>
              <a:t>For given </a:t>
            </a:r>
            <a:r>
              <a:rPr lang="el-GR" sz="2400" dirty="0"/>
              <a:t>α</a:t>
            </a:r>
            <a:r>
              <a:rPr lang="en-GB" sz="2400" dirty="0"/>
              <a:t> let k find the largest k such that P</a:t>
            </a:r>
            <a:r>
              <a:rPr lang="en-GB" sz="2400" baseline="-25000" dirty="0"/>
              <a:t>(k)</a:t>
            </a:r>
            <a:r>
              <a:rPr lang="en-GB" sz="2400" dirty="0"/>
              <a:t> ≤ (k/m)</a:t>
            </a:r>
            <a:r>
              <a:rPr lang="el-GR" sz="2400" dirty="0"/>
              <a:t> α</a:t>
            </a:r>
            <a:endParaRPr lang="en-GB" sz="2400" dirty="0"/>
          </a:p>
          <a:p>
            <a:pPr marL="0" indent="0">
              <a:buNone/>
            </a:pPr>
            <a:r>
              <a:rPr lang="en-GB" sz="2400" dirty="0"/>
              <a:t>and reject null hypothesis H</a:t>
            </a:r>
            <a:r>
              <a:rPr lang="en-GB" sz="2400" baseline="-25000" dirty="0"/>
              <a:t>i</a:t>
            </a:r>
            <a:r>
              <a:rPr lang="en-GB" sz="2400" dirty="0"/>
              <a:t> for </a:t>
            </a:r>
            <a:r>
              <a:rPr lang="en-GB" sz="2400" dirty="0" err="1"/>
              <a:t>i</a:t>
            </a:r>
            <a:r>
              <a:rPr lang="en-GB" sz="2400" dirty="0"/>
              <a:t>=1,..,k</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18</a:t>
            </a:fld>
            <a:endParaRPr lang="en-GB"/>
          </a:p>
        </p:txBody>
      </p:sp>
    </p:spTree>
    <p:extLst>
      <p:ext uri="{BB962C8B-B14F-4D97-AF65-F5344CB8AC3E}">
        <p14:creationId xmlns:p14="http://schemas.microsoft.com/office/powerpoint/2010/main" val="26503605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4F47E8-C2CA-43A6-9404-03BADA34D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6A995F0-906C-4573-A739-16EED217D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9343" y="620720"/>
            <a:ext cx="6442480" cy="55931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35600" y="1105351"/>
            <a:ext cx="5631591" cy="3023981"/>
          </a:xfrm>
        </p:spPr>
        <p:txBody>
          <a:bodyPr anchor="ctr">
            <a:normAutofit/>
          </a:bodyPr>
          <a:lstStyle/>
          <a:p>
            <a:pPr algn="ctr"/>
            <a:r>
              <a:rPr lang="en-GB" sz="3600" dirty="0">
                <a:solidFill>
                  <a:prstClr val="white"/>
                </a:solidFill>
                <a:latin typeface="+mn-lt"/>
                <a:ea typeface="+mn-ea"/>
                <a:cs typeface="+mn-cs"/>
              </a:rPr>
              <a:t>Genomics Medicine and Statistics</a:t>
            </a:r>
            <a:br>
              <a:rPr lang="en-GB" sz="3600" dirty="0">
                <a:solidFill>
                  <a:prstClr val="white"/>
                </a:solidFill>
                <a:latin typeface="+mn-lt"/>
                <a:ea typeface="+mn-ea"/>
                <a:cs typeface="+mn-cs"/>
              </a:rPr>
            </a:br>
            <a:br>
              <a:rPr lang="en-GB" sz="3600" dirty="0">
                <a:solidFill>
                  <a:prstClr val="white"/>
                </a:solidFill>
                <a:latin typeface="+mn-lt"/>
                <a:ea typeface="+mn-ea"/>
                <a:cs typeface="+mn-cs"/>
              </a:rPr>
            </a:br>
            <a:br>
              <a:rPr lang="en-GB" sz="3600" dirty="0">
                <a:solidFill>
                  <a:prstClr val="white"/>
                </a:solidFill>
                <a:latin typeface="+mn-lt"/>
                <a:ea typeface="+mn-ea"/>
                <a:cs typeface="+mn-cs"/>
              </a:rPr>
            </a:br>
            <a:r>
              <a:rPr lang="en-GB" sz="3600" dirty="0">
                <a:solidFill>
                  <a:schemeClr val="bg2"/>
                </a:solidFill>
                <a:latin typeface="+mn-lt"/>
                <a:ea typeface="+mn-ea"/>
                <a:cs typeface="+mn-cs"/>
              </a:rPr>
              <a:t>Start at 2.40Pm</a:t>
            </a:r>
            <a:br>
              <a:rPr lang="en-GB" sz="3600" dirty="0">
                <a:solidFill>
                  <a:prstClr val="white"/>
                </a:solidFill>
                <a:latin typeface="+mn-lt"/>
                <a:ea typeface="+mn-ea"/>
                <a:cs typeface="+mn-cs"/>
              </a:rPr>
            </a:br>
            <a:r>
              <a:rPr lang="en-GB" sz="3600" dirty="0">
                <a:solidFill>
                  <a:prstClr val="white"/>
                </a:solidFill>
                <a:latin typeface="+mn-lt"/>
                <a:ea typeface="+mn-ea"/>
                <a:cs typeface="+mn-cs"/>
              </a:rPr>
              <a:t> </a:t>
            </a:r>
          </a:p>
        </p:txBody>
      </p:sp>
      <p:sp>
        <p:nvSpPr>
          <p:cNvPr id="3" name="Subtitle 2"/>
          <p:cNvSpPr>
            <a:spLocks noGrp="1"/>
          </p:cNvSpPr>
          <p:nvPr>
            <p:ph type="subTitle" idx="1"/>
          </p:nvPr>
        </p:nvSpPr>
        <p:spPr>
          <a:xfrm>
            <a:off x="5590122" y="4297558"/>
            <a:ext cx="5477071" cy="1431695"/>
          </a:xfrm>
        </p:spPr>
        <p:txBody>
          <a:bodyPr anchor="t">
            <a:normAutofit/>
          </a:bodyPr>
          <a:lstStyle/>
          <a:p>
            <a:endParaRPr lang="en-GB" sz="1600" dirty="0">
              <a:solidFill>
                <a:schemeClr val="bg1"/>
              </a:solidFill>
            </a:endParaRPr>
          </a:p>
          <a:p>
            <a:pPr lvl="0" algn="ctr"/>
            <a:r>
              <a:rPr lang="en-GB" sz="2400" dirty="0">
                <a:solidFill>
                  <a:schemeClr val="bg1">
                    <a:lumMod val="75000"/>
                  </a:schemeClr>
                </a:solidFill>
              </a:rPr>
              <a:t>Justin Whalley</a:t>
            </a:r>
          </a:p>
        </p:txBody>
      </p:sp>
      <p:sp>
        <p:nvSpPr>
          <p:cNvPr id="12" name="Rectangle 11">
            <a:extLst>
              <a:ext uri="{FF2B5EF4-FFF2-40B4-BE49-F238E27FC236}">
                <a16:creationId xmlns:a16="http://schemas.microsoft.com/office/drawing/2014/main" id="{D7E9942E-93C8-4B24-9978-DBD698E1E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21695"/>
            <a:ext cx="4305009" cy="5592188"/>
          </a:xfrm>
          <a:prstGeom prst="rect">
            <a:avLst/>
          </a:prstGeom>
          <a:blipFill dpi="0" rotWithShape="1">
            <a:blip r:embed="rId3">
              <a:duotone>
                <a:schemeClr val="accent1">
                  <a:shade val="45000"/>
                  <a:satMod val="135000"/>
                </a:schemeClr>
                <a:prstClr val="white"/>
              </a:duotone>
            </a:blip>
            <a:srcRect/>
            <a:tile tx="-444500" ty="-127000" sx="50000" sy="50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cxnSp>
        <p:nvCxnSpPr>
          <p:cNvPr id="14" name="Straight Connector 13">
            <a:extLst>
              <a:ext uri="{FF2B5EF4-FFF2-40B4-BE49-F238E27FC236}">
                <a16:creationId xmlns:a16="http://schemas.microsoft.com/office/drawing/2014/main" id="{C3F5F06D-7250-43A5-9B61-0B7F1FD7E3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960" y="4214336"/>
            <a:ext cx="51206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0759355"/>
      </p:ext>
    </p:extLst>
  </p:cSld>
  <p:clrMapOvr>
    <a:masterClrMapping/>
  </p:clrMapOvr>
  <mc:AlternateContent xmlns:mc="http://schemas.openxmlformats.org/markup-compatibility/2006" xmlns:p14="http://schemas.microsoft.com/office/powerpoint/2010/main">
    <mc:Choice Requires="p14">
      <p:transition spd="slow" p14:dur="2000" advTm="14596"/>
    </mc:Choice>
    <mc:Fallback xmlns="">
      <p:transition spd="slow" advTm="14596"/>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4F47E8-C2CA-43A6-9404-03BADA34D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6A995F0-906C-4573-A739-16EED217D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9343" y="620720"/>
            <a:ext cx="6442480" cy="55931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35600" y="1105351"/>
            <a:ext cx="5631591" cy="3023981"/>
          </a:xfrm>
        </p:spPr>
        <p:txBody>
          <a:bodyPr anchor="ctr">
            <a:normAutofit fontScale="90000"/>
          </a:bodyPr>
          <a:lstStyle/>
          <a:p>
            <a:pPr algn="ctr"/>
            <a:r>
              <a:rPr lang="en-GB" sz="3600" dirty="0">
                <a:solidFill>
                  <a:prstClr val="white"/>
                </a:solidFill>
                <a:latin typeface="+mn-lt"/>
                <a:ea typeface="+mn-ea"/>
                <a:cs typeface="+mn-cs"/>
              </a:rPr>
              <a:t>Genomics Medicine and Statistics</a:t>
            </a:r>
            <a:br>
              <a:rPr lang="en-GB" sz="3600" dirty="0">
                <a:solidFill>
                  <a:prstClr val="white"/>
                </a:solidFill>
                <a:latin typeface="+mn-lt"/>
                <a:ea typeface="+mn-ea"/>
                <a:cs typeface="+mn-cs"/>
              </a:rPr>
            </a:br>
            <a:br>
              <a:rPr lang="en-GB" sz="3600" dirty="0">
                <a:solidFill>
                  <a:prstClr val="white"/>
                </a:solidFill>
                <a:latin typeface="+mn-lt"/>
                <a:ea typeface="+mn-ea"/>
                <a:cs typeface="+mn-cs"/>
              </a:rPr>
            </a:br>
            <a:br>
              <a:rPr lang="en-GB" sz="3600" dirty="0">
                <a:solidFill>
                  <a:prstClr val="white"/>
                </a:solidFill>
                <a:latin typeface="+mn-lt"/>
                <a:ea typeface="+mn-ea"/>
                <a:cs typeface="+mn-cs"/>
              </a:rPr>
            </a:br>
            <a:r>
              <a:rPr lang="en-GB" sz="3600" dirty="0">
                <a:solidFill>
                  <a:schemeClr val="bg2"/>
                </a:solidFill>
                <a:latin typeface="+mn-lt"/>
                <a:ea typeface="+mn-ea"/>
                <a:cs typeface="+mn-cs"/>
              </a:rPr>
              <a:t>DAY 2: Introduction to Statistics for Genomics</a:t>
            </a:r>
            <a:br>
              <a:rPr lang="en-GB" sz="3600" dirty="0">
                <a:solidFill>
                  <a:prstClr val="white"/>
                </a:solidFill>
                <a:latin typeface="+mn-lt"/>
                <a:ea typeface="+mn-ea"/>
                <a:cs typeface="+mn-cs"/>
              </a:rPr>
            </a:br>
            <a:r>
              <a:rPr lang="en-GB" sz="3600" dirty="0">
                <a:solidFill>
                  <a:prstClr val="white"/>
                </a:solidFill>
                <a:latin typeface="+mn-lt"/>
                <a:ea typeface="+mn-ea"/>
                <a:cs typeface="+mn-cs"/>
              </a:rPr>
              <a:t> </a:t>
            </a:r>
          </a:p>
        </p:txBody>
      </p:sp>
      <p:sp>
        <p:nvSpPr>
          <p:cNvPr id="3" name="Subtitle 2"/>
          <p:cNvSpPr>
            <a:spLocks noGrp="1"/>
          </p:cNvSpPr>
          <p:nvPr>
            <p:ph type="subTitle" idx="1"/>
          </p:nvPr>
        </p:nvSpPr>
        <p:spPr>
          <a:xfrm>
            <a:off x="5590122" y="4297558"/>
            <a:ext cx="5477071" cy="1431695"/>
          </a:xfrm>
        </p:spPr>
        <p:txBody>
          <a:bodyPr anchor="t">
            <a:normAutofit/>
          </a:bodyPr>
          <a:lstStyle/>
          <a:p>
            <a:endParaRPr lang="en-GB" sz="1600" dirty="0">
              <a:solidFill>
                <a:schemeClr val="bg1"/>
              </a:solidFill>
            </a:endParaRPr>
          </a:p>
          <a:p>
            <a:pPr lvl="0" algn="ctr"/>
            <a:r>
              <a:rPr lang="en-GB" sz="2400" dirty="0">
                <a:solidFill>
                  <a:schemeClr val="bg1">
                    <a:lumMod val="75000"/>
                  </a:schemeClr>
                </a:solidFill>
              </a:rPr>
              <a:t>Justin Whalley</a:t>
            </a:r>
          </a:p>
        </p:txBody>
      </p:sp>
      <p:sp>
        <p:nvSpPr>
          <p:cNvPr id="12" name="Rectangle 11">
            <a:extLst>
              <a:ext uri="{FF2B5EF4-FFF2-40B4-BE49-F238E27FC236}">
                <a16:creationId xmlns:a16="http://schemas.microsoft.com/office/drawing/2014/main" id="{D7E9942E-93C8-4B24-9978-DBD698E1E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21695"/>
            <a:ext cx="4305009" cy="5592188"/>
          </a:xfrm>
          <a:prstGeom prst="rect">
            <a:avLst/>
          </a:prstGeom>
          <a:blipFill dpi="0" rotWithShape="1">
            <a:blip r:embed="rId3">
              <a:duotone>
                <a:schemeClr val="accent1">
                  <a:shade val="45000"/>
                  <a:satMod val="135000"/>
                </a:schemeClr>
                <a:prstClr val="white"/>
              </a:duotone>
            </a:blip>
            <a:srcRect/>
            <a:tile tx="-444500" ty="-127000" sx="50000" sy="50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cxnSp>
        <p:nvCxnSpPr>
          <p:cNvPr id="14" name="Straight Connector 13">
            <a:extLst>
              <a:ext uri="{FF2B5EF4-FFF2-40B4-BE49-F238E27FC236}">
                <a16:creationId xmlns:a16="http://schemas.microsoft.com/office/drawing/2014/main" id="{C3F5F06D-7250-43A5-9B61-0B7F1FD7E3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960" y="4214336"/>
            <a:ext cx="51206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3339506"/>
      </p:ext>
    </p:extLst>
  </p:cSld>
  <p:clrMapOvr>
    <a:masterClrMapping/>
  </p:clrMapOvr>
  <mc:AlternateContent xmlns:mc="http://schemas.openxmlformats.org/markup-compatibility/2006" xmlns:p14="http://schemas.microsoft.com/office/powerpoint/2010/main">
    <mc:Choice Requires="p14">
      <p:transition spd="slow" p14:dur="2000" advTm="14596"/>
    </mc:Choice>
    <mc:Fallback xmlns="">
      <p:transition spd="slow" advTm="1459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869148" y="402336"/>
            <a:ext cx="10767329" cy="1111262"/>
          </a:xfrm>
        </p:spPr>
        <p:txBody>
          <a:bodyPr>
            <a:normAutofit/>
          </a:bodyPr>
          <a:lstStyle/>
          <a:p>
            <a:r>
              <a:rPr lang="en-GB" sz="3600" cap="none" dirty="0">
                <a:latin typeface="+mn-lt"/>
              </a:rPr>
              <a:t>Modern non-African humans contain Neanderthal DNA fragments in their genomes</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3</a:t>
            </a:fld>
            <a:endParaRPr lang="en-GB"/>
          </a:p>
        </p:txBody>
      </p:sp>
      <p:pic>
        <p:nvPicPr>
          <p:cNvPr id="5" name="Picture 4">
            <a:extLst>
              <a:ext uri="{FF2B5EF4-FFF2-40B4-BE49-F238E27FC236}">
                <a16:creationId xmlns:a16="http://schemas.microsoft.com/office/drawing/2014/main" id="{04AE2B31-307B-6446-8D8D-A516C50F2766}"/>
              </a:ext>
            </a:extLst>
          </p:cNvPr>
          <p:cNvPicPr>
            <a:picLocks noChangeAspect="1"/>
          </p:cNvPicPr>
          <p:nvPr/>
        </p:nvPicPr>
        <p:blipFill>
          <a:blip r:embed="rId3"/>
          <a:srcRect/>
          <a:stretch/>
        </p:blipFill>
        <p:spPr>
          <a:xfrm>
            <a:off x="567177" y="1847465"/>
            <a:ext cx="6102104" cy="3304524"/>
          </a:xfrm>
          <a:prstGeom prst="rect">
            <a:avLst/>
          </a:prstGeom>
        </p:spPr>
      </p:pic>
      <p:grpSp>
        <p:nvGrpSpPr>
          <p:cNvPr id="26" name="Group 25">
            <a:extLst>
              <a:ext uri="{FF2B5EF4-FFF2-40B4-BE49-F238E27FC236}">
                <a16:creationId xmlns:a16="http://schemas.microsoft.com/office/drawing/2014/main" id="{811253C8-BD81-C945-B6D8-FE8DF3D2A0D8}"/>
              </a:ext>
            </a:extLst>
          </p:cNvPr>
          <p:cNvGrpSpPr/>
          <p:nvPr/>
        </p:nvGrpSpPr>
        <p:grpSpPr>
          <a:xfrm>
            <a:off x="6928938" y="1759918"/>
            <a:ext cx="4814957" cy="3233252"/>
            <a:chOff x="7032175" y="1759918"/>
            <a:chExt cx="4814957" cy="3233252"/>
          </a:xfrm>
        </p:grpSpPr>
        <p:sp>
          <p:nvSpPr>
            <p:cNvPr id="11" name="TextBox 10">
              <a:extLst>
                <a:ext uri="{FF2B5EF4-FFF2-40B4-BE49-F238E27FC236}">
                  <a16:creationId xmlns:a16="http://schemas.microsoft.com/office/drawing/2014/main" id="{662A0579-173F-C345-82A8-C0C4F4C5CF7B}"/>
                </a:ext>
              </a:extLst>
            </p:cNvPr>
            <p:cNvSpPr txBox="1"/>
            <p:nvPr/>
          </p:nvSpPr>
          <p:spPr>
            <a:xfrm>
              <a:off x="7032175" y="4587120"/>
              <a:ext cx="1492716" cy="400110"/>
            </a:xfrm>
            <a:prstGeom prst="rect">
              <a:avLst/>
            </a:prstGeom>
            <a:noFill/>
          </p:spPr>
          <p:txBody>
            <a:bodyPr wrap="none" rtlCol="0">
              <a:spAutoFit/>
            </a:bodyPr>
            <a:lstStyle/>
            <a:p>
              <a:r>
                <a:rPr lang="en-GB" sz="2000" dirty="0"/>
                <a:t>Neanderthal</a:t>
              </a:r>
            </a:p>
          </p:txBody>
        </p:sp>
        <p:sp>
          <p:nvSpPr>
            <p:cNvPr id="12" name="TextBox 11">
              <a:extLst>
                <a:ext uri="{FF2B5EF4-FFF2-40B4-BE49-F238E27FC236}">
                  <a16:creationId xmlns:a16="http://schemas.microsoft.com/office/drawing/2014/main" id="{C16C24A8-250F-DA48-A8FC-F005E90FE7AF}"/>
                </a:ext>
              </a:extLst>
            </p:cNvPr>
            <p:cNvSpPr txBox="1"/>
            <p:nvPr/>
          </p:nvSpPr>
          <p:spPr>
            <a:xfrm>
              <a:off x="9167155" y="4587120"/>
              <a:ext cx="926344" cy="400110"/>
            </a:xfrm>
            <a:prstGeom prst="rect">
              <a:avLst/>
            </a:prstGeom>
            <a:noFill/>
          </p:spPr>
          <p:txBody>
            <a:bodyPr wrap="none" rtlCol="0">
              <a:spAutoFit/>
            </a:bodyPr>
            <a:lstStyle/>
            <a:p>
              <a:r>
                <a:rPr lang="en-GB" sz="2000" dirty="0"/>
                <a:t>African</a:t>
              </a:r>
            </a:p>
          </p:txBody>
        </p:sp>
        <p:sp>
          <p:nvSpPr>
            <p:cNvPr id="13" name="TextBox 12">
              <a:extLst>
                <a:ext uri="{FF2B5EF4-FFF2-40B4-BE49-F238E27FC236}">
                  <a16:creationId xmlns:a16="http://schemas.microsoft.com/office/drawing/2014/main" id="{54459F87-3E49-7242-AA6D-67D2274DF3BC}"/>
                </a:ext>
              </a:extLst>
            </p:cNvPr>
            <p:cNvSpPr txBox="1"/>
            <p:nvPr/>
          </p:nvSpPr>
          <p:spPr>
            <a:xfrm>
              <a:off x="10407827" y="4593060"/>
              <a:ext cx="1439305" cy="400110"/>
            </a:xfrm>
            <a:prstGeom prst="rect">
              <a:avLst/>
            </a:prstGeom>
            <a:noFill/>
          </p:spPr>
          <p:txBody>
            <a:bodyPr wrap="none" rtlCol="0">
              <a:spAutoFit/>
            </a:bodyPr>
            <a:lstStyle/>
            <a:p>
              <a:r>
                <a:rPr lang="en-GB" sz="2000" dirty="0"/>
                <a:t>Non-African</a:t>
              </a:r>
            </a:p>
          </p:txBody>
        </p:sp>
        <p:grpSp>
          <p:nvGrpSpPr>
            <p:cNvPr id="21" name="Group 20">
              <a:extLst>
                <a:ext uri="{FF2B5EF4-FFF2-40B4-BE49-F238E27FC236}">
                  <a16:creationId xmlns:a16="http://schemas.microsoft.com/office/drawing/2014/main" id="{8C9F456D-3513-6D4A-BE89-A17F2ABFD287}"/>
                </a:ext>
              </a:extLst>
            </p:cNvPr>
            <p:cNvGrpSpPr/>
            <p:nvPr/>
          </p:nvGrpSpPr>
          <p:grpSpPr>
            <a:xfrm rot="5400000">
              <a:off x="7996647" y="1520077"/>
              <a:ext cx="2833143" cy="3312826"/>
              <a:chOff x="5418055" y="1740717"/>
              <a:chExt cx="2833143" cy="3312826"/>
            </a:xfrm>
          </p:grpSpPr>
          <p:cxnSp>
            <p:nvCxnSpPr>
              <p:cNvPr id="8" name="Straight Connector 7">
                <a:extLst>
                  <a:ext uri="{FF2B5EF4-FFF2-40B4-BE49-F238E27FC236}">
                    <a16:creationId xmlns:a16="http://schemas.microsoft.com/office/drawing/2014/main" id="{29B89D40-D12C-174A-9430-04B5EFAD1CF1}"/>
                  </a:ext>
                </a:extLst>
              </p:cNvPr>
              <p:cNvCxnSpPr>
                <a:cxnSpLocks/>
              </p:cNvCxnSpPr>
              <p:nvPr/>
            </p:nvCxnSpPr>
            <p:spPr>
              <a:xfrm rot="16200000" flipH="1">
                <a:off x="6152573" y="2954919"/>
                <a:ext cx="1364106" cy="2833141"/>
              </a:xfrm>
              <a:prstGeom prst="line">
                <a:avLst/>
              </a:prstGeom>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185852A9-22AB-4541-93CF-AD805BB43914}"/>
                  </a:ext>
                </a:extLst>
              </p:cNvPr>
              <p:cNvCxnSpPr>
                <a:cxnSpLocks/>
              </p:cNvCxnSpPr>
              <p:nvPr/>
            </p:nvCxnSpPr>
            <p:spPr>
              <a:xfrm rot="16200000">
                <a:off x="5860266" y="1298507"/>
                <a:ext cx="1948721" cy="2833141"/>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9A6811A6-8CFB-1246-B848-8F1F141904E9}"/>
                  </a:ext>
                </a:extLst>
              </p:cNvPr>
              <p:cNvCxnSpPr>
                <a:cxnSpLocks/>
              </p:cNvCxnSpPr>
              <p:nvPr/>
            </p:nvCxnSpPr>
            <p:spPr>
              <a:xfrm rot="16200000" flipH="1">
                <a:off x="7412884" y="2254661"/>
                <a:ext cx="497819" cy="1178808"/>
              </a:xfrm>
              <a:prstGeom prst="line">
                <a:avLst/>
              </a:prstGeom>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8BBCF72-670C-F346-9C6C-0F3BF823CBDB}"/>
                  </a:ext>
                </a:extLst>
              </p:cNvPr>
              <p:cNvCxnSpPr>
                <a:cxnSpLocks/>
              </p:cNvCxnSpPr>
              <p:nvPr/>
            </p:nvCxnSpPr>
            <p:spPr>
              <a:xfrm rot="16200000">
                <a:off x="6444881" y="3457090"/>
                <a:ext cx="2653259" cy="0"/>
              </a:xfrm>
              <a:prstGeom prst="straightConnector1">
                <a:avLst/>
              </a:prstGeom>
              <a:ln w="12700">
                <a:tailEnd type="triangle"/>
              </a:ln>
            </p:spPr>
            <p:style>
              <a:lnRef idx="2">
                <a:schemeClr val="accent2"/>
              </a:lnRef>
              <a:fillRef idx="0">
                <a:schemeClr val="accent2"/>
              </a:fillRef>
              <a:effectRef idx="1">
                <a:schemeClr val="accent2"/>
              </a:effectRef>
              <a:fontRef idx="minor">
                <a:schemeClr val="tx1"/>
              </a:fontRef>
            </p:style>
          </p:cxnSp>
        </p:grpSp>
        <p:sp>
          <p:nvSpPr>
            <p:cNvPr id="17" name="TextBox 16">
              <a:extLst>
                <a:ext uri="{FF2B5EF4-FFF2-40B4-BE49-F238E27FC236}">
                  <a16:creationId xmlns:a16="http://schemas.microsoft.com/office/drawing/2014/main" id="{24F42381-F6EB-B344-9BCE-24C7F61E35F2}"/>
                </a:ext>
              </a:extLst>
            </p:cNvPr>
            <p:cNvSpPr txBox="1"/>
            <p:nvPr/>
          </p:nvSpPr>
          <p:spPr>
            <a:xfrm>
              <a:off x="7963460" y="3484979"/>
              <a:ext cx="2128696" cy="646331"/>
            </a:xfrm>
            <a:prstGeom prst="rect">
              <a:avLst/>
            </a:prstGeom>
            <a:noFill/>
          </p:spPr>
          <p:txBody>
            <a:bodyPr wrap="square" rtlCol="0">
              <a:spAutoFit/>
            </a:bodyPr>
            <a:lstStyle/>
            <a:p>
              <a:pPr algn="ctr"/>
              <a:r>
                <a:rPr lang="en-GB" dirty="0">
                  <a:solidFill>
                    <a:schemeClr val="accent2"/>
                  </a:solidFill>
                </a:rPr>
                <a:t>Interbreeding</a:t>
              </a:r>
            </a:p>
            <a:p>
              <a:pPr algn="ctr"/>
              <a:r>
                <a:rPr lang="en-GB" dirty="0">
                  <a:solidFill>
                    <a:schemeClr val="accent2"/>
                  </a:solidFill>
                </a:rPr>
                <a:t>~50,000 years ago</a:t>
              </a:r>
            </a:p>
          </p:txBody>
        </p:sp>
      </p:grpSp>
      <p:grpSp>
        <p:nvGrpSpPr>
          <p:cNvPr id="25" name="Group 24">
            <a:extLst>
              <a:ext uri="{FF2B5EF4-FFF2-40B4-BE49-F238E27FC236}">
                <a16:creationId xmlns:a16="http://schemas.microsoft.com/office/drawing/2014/main" id="{4C16EDA3-CF1F-4142-9020-744FB451CBB8}"/>
              </a:ext>
            </a:extLst>
          </p:cNvPr>
          <p:cNvGrpSpPr/>
          <p:nvPr/>
        </p:nvGrpSpPr>
        <p:grpSpPr>
          <a:xfrm>
            <a:off x="10222922" y="4975971"/>
            <a:ext cx="1545936" cy="1335946"/>
            <a:chOff x="10326159" y="4975971"/>
            <a:chExt cx="1545936" cy="1335946"/>
          </a:xfrm>
        </p:grpSpPr>
        <p:sp>
          <p:nvSpPr>
            <p:cNvPr id="15" name="TextBox 14">
              <a:extLst>
                <a:ext uri="{FF2B5EF4-FFF2-40B4-BE49-F238E27FC236}">
                  <a16:creationId xmlns:a16="http://schemas.microsoft.com/office/drawing/2014/main" id="{AA1D37E5-9826-EF4E-B751-4DD4C77F7CBD}"/>
                </a:ext>
              </a:extLst>
            </p:cNvPr>
            <p:cNvSpPr txBox="1"/>
            <p:nvPr/>
          </p:nvSpPr>
          <p:spPr>
            <a:xfrm>
              <a:off x="10326159" y="5296254"/>
              <a:ext cx="1545936" cy="1015663"/>
            </a:xfrm>
            <a:prstGeom prst="rect">
              <a:avLst/>
            </a:prstGeom>
            <a:noFill/>
          </p:spPr>
          <p:txBody>
            <a:bodyPr wrap="none" rtlCol="0">
              <a:spAutoFit/>
            </a:bodyPr>
            <a:lstStyle/>
            <a:p>
              <a:pPr algn="ctr"/>
              <a:r>
                <a:rPr lang="en-GB" sz="2000" dirty="0">
                  <a:solidFill>
                    <a:schemeClr val="accent2"/>
                  </a:solidFill>
                  <a:sym typeface="Wingdings" pitchFamily="2" charset="2"/>
                </a:rPr>
                <a:t>1.5~4% </a:t>
              </a:r>
            </a:p>
            <a:p>
              <a:pPr algn="ctr"/>
              <a:r>
                <a:rPr lang="en-GB" sz="2000" dirty="0">
                  <a:solidFill>
                    <a:schemeClr val="accent2"/>
                  </a:solidFill>
                  <a:sym typeface="Wingdings" pitchFamily="2" charset="2"/>
                </a:rPr>
                <a:t>Neanderthal </a:t>
              </a:r>
            </a:p>
            <a:p>
              <a:pPr algn="ctr"/>
              <a:r>
                <a:rPr lang="en-GB" sz="2000" dirty="0">
                  <a:solidFill>
                    <a:schemeClr val="accent2"/>
                  </a:solidFill>
                  <a:sym typeface="Wingdings" pitchFamily="2" charset="2"/>
                </a:rPr>
                <a:t>ancestry</a:t>
              </a:r>
              <a:endParaRPr lang="en-GB" sz="2000" dirty="0">
                <a:solidFill>
                  <a:schemeClr val="accent2"/>
                </a:solidFill>
              </a:endParaRPr>
            </a:p>
          </p:txBody>
        </p:sp>
        <p:cxnSp>
          <p:nvCxnSpPr>
            <p:cNvPr id="23" name="Straight Arrow Connector 22">
              <a:extLst>
                <a:ext uri="{FF2B5EF4-FFF2-40B4-BE49-F238E27FC236}">
                  <a16:creationId xmlns:a16="http://schemas.microsoft.com/office/drawing/2014/main" id="{E35636F4-FEC9-A649-9909-A8D720B12B7A}"/>
                </a:ext>
              </a:extLst>
            </p:cNvPr>
            <p:cNvCxnSpPr>
              <a:cxnSpLocks/>
            </p:cNvCxnSpPr>
            <p:nvPr/>
          </p:nvCxnSpPr>
          <p:spPr>
            <a:xfrm>
              <a:off x="11027603" y="4975971"/>
              <a:ext cx="0" cy="335031"/>
            </a:xfrm>
            <a:prstGeom prst="straightConnector1">
              <a:avLst/>
            </a:prstGeom>
            <a:ln w="12700">
              <a:solidFill>
                <a:schemeClr val="tx1"/>
              </a:solidFill>
              <a:tailEnd type="triangle"/>
            </a:ln>
          </p:spPr>
          <p:style>
            <a:lnRef idx="2">
              <a:schemeClr val="accent2"/>
            </a:lnRef>
            <a:fillRef idx="0">
              <a:schemeClr val="accent2"/>
            </a:fillRef>
            <a:effectRef idx="1">
              <a:schemeClr val="accent2"/>
            </a:effectRef>
            <a:fontRef idx="minor">
              <a:schemeClr val="tx1"/>
            </a:fontRef>
          </p:style>
        </p:cxnSp>
      </p:grpSp>
      <p:sp>
        <p:nvSpPr>
          <p:cNvPr id="27" name="TextBox 26">
            <a:extLst>
              <a:ext uri="{FF2B5EF4-FFF2-40B4-BE49-F238E27FC236}">
                <a16:creationId xmlns:a16="http://schemas.microsoft.com/office/drawing/2014/main" id="{8E7F20F6-680B-524D-8F6A-CAC983577372}"/>
              </a:ext>
            </a:extLst>
          </p:cNvPr>
          <p:cNvSpPr txBox="1"/>
          <p:nvPr/>
        </p:nvSpPr>
        <p:spPr>
          <a:xfrm>
            <a:off x="14750" y="6607277"/>
            <a:ext cx="3938899" cy="261610"/>
          </a:xfrm>
          <a:prstGeom prst="rect">
            <a:avLst/>
          </a:prstGeom>
          <a:noFill/>
        </p:spPr>
        <p:txBody>
          <a:bodyPr wrap="none" rtlCol="0">
            <a:spAutoFit/>
          </a:bodyPr>
          <a:lstStyle/>
          <a:p>
            <a:r>
              <a:rPr lang="en-SG" sz="1100" dirty="0">
                <a:latin typeface="Calibri" panose="020F0502020204030204" pitchFamily="34" charset="0"/>
                <a:cs typeface="Calibri" panose="020F0502020204030204" pitchFamily="34" charset="0"/>
              </a:rPr>
              <a:t>Map adapted from </a:t>
            </a:r>
            <a:r>
              <a:rPr lang="en-SG" sz="1100" dirty="0" err="1">
                <a:latin typeface="Calibri" panose="020F0502020204030204" pitchFamily="34" charset="0"/>
                <a:cs typeface="Calibri" panose="020F0502020204030204" pitchFamily="34" charset="0"/>
              </a:rPr>
              <a:t>Mafessoni</a:t>
            </a:r>
            <a:r>
              <a:rPr lang="en-SG" sz="1100" dirty="0">
                <a:latin typeface="Calibri" panose="020F0502020204030204" pitchFamily="34" charset="0"/>
                <a:cs typeface="Calibri" panose="020F0502020204030204" pitchFamily="34" charset="0"/>
              </a:rPr>
              <a:t>, F. (2019). </a:t>
            </a:r>
            <a:r>
              <a:rPr lang="en-SG" sz="1100" i="1" dirty="0">
                <a:latin typeface="Calibri" panose="020F0502020204030204" pitchFamily="34" charset="0"/>
                <a:cs typeface="Calibri" panose="020F0502020204030204" pitchFamily="34" charset="0"/>
              </a:rPr>
              <a:t>Nat. Ecol. </a:t>
            </a:r>
            <a:r>
              <a:rPr lang="en-SG" sz="1100" i="1" dirty="0" err="1">
                <a:latin typeface="Calibri" panose="020F0502020204030204" pitchFamily="34" charset="0"/>
                <a:cs typeface="Calibri" panose="020F0502020204030204" pitchFamily="34" charset="0"/>
              </a:rPr>
              <a:t>Evol</a:t>
            </a:r>
            <a:r>
              <a:rPr lang="en-SG" sz="1100" dirty="0">
                <a:latin typeface="Calibri" panose="020F0502020204030204" pitchFamily="34" charset="0"/>
                <a:cs typeface="Calibri" panose="020F0502020204030204" pitchFamily="34" charset="0"/>
              </a:rPr>
              <a:t>. 3:14–15.</a:t>
            </a:r>
            <a:endParaRPr lang="en-GB" sz="11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7DAD822-9C1A-BA45-AB73-2B7F1F9150CD}"/>
              </a:ext>
            </a:extLst>
          </p:cNvPr>
          <p:cNvSpPr txBox="1"/>
          <p:nvPr/>
        </p:nvSpPr>
        <p:spPr>
          <a:xfrm>
            <a:off x="7877507" y="6422611"/>
            <a:ext cx="2111412" cy="369332"/>
          </a:xfrm>
          <a:prstGeom prst="rect">
            <a:avLst/>
          </a:prstGeom>
          <a:noFill/>
        </p:spPr>
        <p:txBody>
          <a:bodyPr wrap="none" rtlCol="0">
            <a:spAutoFit/>
          </a:bodyPr>
          <a:lstStyle/>
          <a:p>
            <a:r>
              <a:rPr lang="en-GB" dirty="0"/>
              <a:t>Slide from </a:t>
            </a:r>
            <a:r>
              <a:rPr lang="en-GB" dirty="0" err="1"/>
              <a:t>Shiyao</a:t>
            </a:r>
            <a:r>
              <a:rPr lang="en-GB" dirty="0"/>
              <a:t> </a:t>
            </a:r>
            <a:r>
              <a:rPr lang="en-GB" dirty="0" err="1"/>
              <a:t>Ke</a:t>
            </a:r>
            <a:endParaRPr lang="en-GB" dirty="0"/>
          </a:p>
        </p:txBody>
      </p:sp>
    </p:spTree>
    <p:extLst>
      <p:ext uri="{BB962C8B-B14F-4D97-AF65-F5344CB8AC3E}">
        <p14:creationId xmlns:p14="http://schemas.microsoft.com/office/powerpoint/2010/main" val="574058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iPSC Derived Macrophages as a Model</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a:bodyPr>
          <a:lstStyle/>
          <a:p>
            <a:r>
              <a:rPr lang="en-GB" sz="2400" dirty="0"/>
              <a:t>Many immune cell types are implicated in disease</a:t>
            </a:r>
          </a:p>
          <a:p>
            <a:r>
              <a:rPr lang="en-GB" sz="2400" dirty="0"/>
              <a:t>Unsure which is the most relevant</a:t>
            </a:r>
          </a:p>
          <a:p>
            <a:r>
              <a:rPr lang="en-GB" sz="2400" dirty="0"/>
              <a:t>Strong evidence for monocytes/macrophages and T cells </a:t>
            </a:r>
          </a:p>
          <a:p>
            <a:r>
              <a:rPr lang="en-GB" sz="2400" dirty="0"/>
              <a:t>Primary immune cells difficult to culture and edit</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4</a:t>
            </a:fld>
            <a:endParaRPr lang="en-GB"/>
          </a:p>
        </p:txBody>
      </p:sp>
      <p:sp>
        <p:nvSpPr>
          <p:cNvPr id="6" name="TextBox 5">
            <a:extLst>
              <a:ext uri="{FF2B5EF4-FFF2-40B4-BE49-F238E27FC236}">
                <a16:creationId xmlns:a16="http://schemas.microsoft.com/office/drawing/2014/main" id="{F491F17E-2835-064A-B5B0-95120BB1D800}"/>
              </a:ext>
            </a:extLst>
          </p:cNvPr>
          <p:cNvSpPr txBox="1"/>
          <p:nvPr/>
        </p:nvSpPr>
        <p:spPr>
          <a:xfrm>
            <a:off x="8679419" y="6098693"/>
            <a:ext cx="2972555" cy="646331"/>
          </a:xfrm>
          <a:prstGeom prst="rect">
            <a:avLst/>
          </a:prstGeom>
          <a:noFill/>
        </p:spPr>
        <p:txBody>
          <a:bodyPr wrap="square" rtlCol="0">
            <a:spAutoFit/>
          </a:bodyPr>
          <a:lstStyle/>
          <a:p>
            <a:r>
              <a:rPr lang="en-GB" sz="1200" dirty="0"/>
              <a:t>Limon-Camacho et al. J </a:t>
            </a:r>
            <a:r>
              <a:rPr lang="en-GB" sz="1200" dirty="0" err="1"/>
              <a:t>Rheumatol</a:t>
            </a:r>
            <a:r>
              <a:rPr lang="en-GB" sz="1200" dirty="0"/>
              <a:t> 2012</a:t>
            </a:r>
          </a:p>
          <a:p>
            <a:r>
              <a:rPr lang="en-GB" sz="1200" dirty="0"/>
              <a:t>Wright et al. Ann Rheum Dis 2009</a:t>
            </a:r>
          </a:p>
          <a:p>
            <a:r>
              <a:rPr lang="en-GB" sz="1200" dirty="0"/>
              <a:t>Zambrano-Zaragoza et al. </a:t>
            </a:r>
            <a:r>
              <a:rPr lang="en-GB" sz="1200" dirty="0" err="1"/>
              <a:t>Int</a:t>
            </a:r>
            <a:r>
              <a:rPr lang="en-GB" sz="1200" dirty="0"/>
              <a:t> J Inflam.2013 </a:t>
            </a:r>
          </a:p>
        </p:txBody>
      </p:sp>
      <p:pic>
        <p:nvPicPr>
          <p:cNvPr id="7" name="Picture 2" descr="U:\Review Paper\cells figure.jpg">
            <a:extLst>
              <a:ext uri="{FF2B5EF4-FFF2-40B4-BE49-F238E27FC236}">
                <a16:creationId xmlns:a16="http://schemas.microsoft.com/office/drawing/2014/main" id="{87A3E199-7972-9646-B2AC-0F9319F20CE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889" r="9705" b="41528"/>
          <a:stretch/>
        </p:blipFill>
        <p:spPr bwMode="auto">
          <a:xfrm>
            <a:off x="5220072" y="4581128"/>
            <a:ext cx="3207954" cy="192856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3" descr="U:\Review Paper\cells figure.jpg">
            <a:extLst>
              <a:ext uri="{FF2B5EF4-FFF2-40B4-BE49-F238E27FC236}">
                <a16:creationId xmlns:a16="http://schemas.microsoft.com/office/drawing/2014/main" id="{DEC8418D-BEF9-B249-80FE-80A9F7B240C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6980" t="69542" r="17005" b="3473"/>
          <a:stretch/>
        </p:blipFill>
        <p:spPr bwMode="auto">
          <a:xfrm>
            <a:off x="2627784" y="5094586"/>
            <a:ext cx="2014718" cy="90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461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5</a:t>
            </a:fld>
            <a:endParaRPr lang="en-GB"/>
          </a:p>
        </p:txBody>
      </p:sp>
    </p:spTree>
    <p:extLst>
      <p:ext uri="{BB962C8B-B14F-4D97-AF65-F5344CB8AC3E}">
        <p14:creationId xmlns:p14="http://schemas.microsoft.com/office/powerpoint/2010/main" val="1673618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6</a:t>
            </a:fld>
            <a:endParaRPr lang="en-GB"/>
          </a:p>
        </p:txBody>
      </p:sp>
      <p:pic>
        <p:nvPicPr>
          <p:cNvPr id="9" name="Picture 2" descr="PCA exemplary data">
            <a:extLst>
              <a:ext uri="{FF2B5EF4-FFF2-40B4-BE49-F238E27FC236}">
                <a16:creationId xmlns:a16="http://schemas.microsoft.com/office/drawing/2014/main" id="{B55D4E31-9FBE-F54F-A7B5-CD08AEFFD4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070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7</a:t>
            </a:fld>
            <a:endParaRPr lang="en-GB"/>
          </a:p>
        </p:txBody>
      </p:sp>
      <p:pic>
        <p:nvPicPr>
          <p:cNvPr id="6" name="Picture 2" descr="PCA animation: variance and reconstruction error">
            <a:extLst>
              <a:ext uri="{FF2B5EF4-FFF2-40B4-BE49-F238E27FC236}">
                <a16:creationId xmlns:a16="http://schemas.microsoft.com/office/drawing/2014/main" id="{71F7B0CD-D50E-7145-A260-88035F7632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941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highly 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8</a:t>
            </a:fld>
            <a:endParaRPr lang="en-GB"/>
          </a:p>
        </p:txBody>
      </p:sp>
      <p:pic>
        <p:nvPicPr>
          <p:cNvPr id="8" name="Picture 7">
            <a:extLst>
              <a:ext uri="{FF2B5EF4-FFF2-40B4-BE49-F238E27FC236}">
                <a16:creationId xmlns:a16="http://schemas.microsoft.com/office/drawing/2014/main" id="{E0BA7561-861B-2F4A-B5ED-FBDE07A00897}"/>
              </a:ext>
            </a:extLst>
          </p:cNvPr>
          <p:cNvPicPr>
            <a:picLocks noChangeAspect="1"/>
          </p:cNvPicPr>
          <p:nvPr/>
        </p:nvPicPr>
        <p:blipFill rotWithShape="1">
          <a:blip r:embed="rId3">
            <a:extLst>
              <a:ext uri="{28A0092B-C50C-407E-A947-70E740481C1C}">
                <a14:useLocalDpi xmlns:a14="http://schemas.microsoft.com/office/drawing/2010/main" val="0"/>
              </a:ext>
            </a:extLst>
          </a:blip>
          <a:srcRect l="11938" r="17793"/>
          <a:stretch/>
        </p:blipFill>
        <p:spPr>
          <a:xfrm>
            <a:off x="1024127" y="1622323"/>
            <a:ext cx="3855309" cy="3657600"/>
          </a:xfrm>
          <a:prstGeom prst="rect">
            <a:avLst/>
          </a:prstGeom>
          <a:ln>
            <a:solidFill>
              <a:schemeClr val="bg1"/>
            </a:solidFill>
          </a:ln>
        </p:spPr>
      </p:pic>
      <p:pic>
        <p:nvPicPr>
          <p:cNvPr id="9" name="Picture 8">
            <a:extLst>
              <a:ext uri="{FF2B5EF4-FFF2-40B4-BE49-F238E27FC236}">
                <a16:creationId xmlns:a16="http://schemas.microsoft.com/office/drawing/2014/main" id="{15C191D0-71CA-0A4E-9C34-BF49E14BB63E}"/>
              </a:ext>
            </a:extLst>
          </p:cNvPr>
          <p:cNvPicPr>
            <a:picLocks noChangeAspect="1"/>
          </p:cNvPicPr>
          <p:nvPr/>
        </p:nvPicPr>
        <p:blipFill rotWithShape="1">
          <a:blip r:embed="rId4">
            <a:extLst>
              <a:ext uri="{28A0092B-C50C-407E-A947-70E740481C1C}">
                <a14:useLocalDpi xmlns:a14="http://schemas.microsoft.com/office/drawing/2010/main" val="0"/>
              </a:ext>
            </a:extLst>
          </a:blip>
          <a:srcRect r="3829"/>
          <a:stretch/>
        </p:blipFill>
        <p:spPr>
          <a:xfrm>
            <a:off x="4879436" y="1622323"/>
            <a:ext cx="5276336" cy="3657600"/>
          </a:xfrm>
          <a:prstGeom prst="rect">
            <a:avLst/>
          </a:prstGeom>
          <a:ln>
            <a:solidFill>
              <a:schemeClr val="bg1"/>
            </a:solidFill>
          </a:ln>
        </p:spPr>
      </p:pic>
    </p:spTree>
    <p:extLst>
      <p:ext uri="{BB962C8B-B14F-4D97-AF65-F5344CB8AC3E}">
        <p14:creationId xmlns:p14="http://schemas.microsoft.com/office/powerpoint/2010/main" val="1880762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uncorrelated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9</a:t>
            </a:fld>
            <a:endParaRPr lang="en-GB"/>
          </a:p>
        </p:txBody>
      </p:sp>
      <p:pic>
        <p:nvPicPr>
          <p:cNvPr id="6" name="Picture 5">
            <a:extLst>
              <a:ext uri="{FF2B5EF4-FFF2-40B4-BE49-F238E27FC236}">
                <a16:creationId xmlns:a16="http://schemas.microsoft.com/office/drawing/2014/main" id="{95A586A6-9903-0B41-85CE-0DCFF3C1A26E}"/>
              </a:ext>
            </a:extLst>
          </p:cNvPr>
          <p:cNvPicPr>
            <a:picLocks noChangeAspect="1"/>
          </p:cNvPicPr>
          <p:nvPr/>
        </p:nvPicPr>
        <p:blipFill rotWithShape="1">
          <a:blip r:embed="rId3">
            <a:extLst>
              <a:ext uri="{28A0092B-C50C-407E-A947-70E740481C1C}">
                <a14:useLocalDpi xmlns:a14="http://schemas.microsoft.com/office/drawing/2010/main" val="0"/>
              </a:ext>
            </a:extLst>
          </a:blip>
          <a:srcRect l="12163" r="17567"/>
          <a:stretch/>
        </p:blipFill>
        <p:spPr>
          <a:xfrm>
            <a:off x="1024127" y="1622323"/>
            <a:ext cx="3855307" cy="3657600"/>
          </a:xfrm>
          <a:prstGeom prst="rect">
            <a:avLst/>
          </a:prstGeom>
        </p:spPr>
      </p:pic>
      <p:pic>
        <p:nvPicPr>
          <p:cNvPr id="7" name="Picture 6">
            <a:extLst>
              <a:ext uri="{FF2B5EF4-FFF2-40B4-BE49-F238E27FC236}">
                <a16:creationId xmlns:a16="http://schemas.microsoft.com/office/drawing/2014/main" id="{5E6B74E2-CCB5-3740-B862-089699E73CC9}"/>
              </a:ext>
            </a:extLst>
          </p:cNvPr>
          <p:cNvPicPr>
            <a:picLocks noChangeAspect="1"/>
          </p:cNvPicPr>
          <p:nvPr/>
        </p:nvPicPr>
        <p:blipFill rotWithShape="1">
          <a:blip r:embed="rId4">
            <a:extLst>
              <a:ext uri="{28A0092B-C50C-407E-A947-70E740481C1C}">
                <a14:useLocalDpi xmlns:a14="http://schemas.microsoft.com/office/drawing/2010/main" val="0"/>
              </a:ext>
            </a:extLst>
          </a:blip>
          <a:srcRect r="3603"/>
          <a:stretch/>
        </p:blipFill>
        <p:spPr>
          <a:xfrm>
            <a:off x="4879434" y="1622323"/>
            <a:ext cx="5288693" cy="3657600"/>
          </a:xfrm>
          <a:prstGeom prst="rect">
            <a:avLst/>
          </a:prstGeom>
          <a:ln>
            <a:solidFill>
              <a:schemeClr val="bg1"/>
            </a:solidFill>
          </a:ln>
        </p:spPr>
      </p:pic>
    </p:spTree>
    <p:extLst>
      <p:ext uri="{BB962C8B-B14F-4D97-AF65-F5344CB8AC3E}">
        <p14:creationId xmlns:p14="http://schemas.microsoft.com/office/powerpoint/2010/main" val="36028948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{D0AE08C8-1D48-C645-BE0D-66D1429EDD3C}tf10001061</Template>
  <TotalTime>651</TotalTime>
  <Words>1211</Words>
  <Application>Microsoft Macintosh PowerPoint</Application>
  <PresentationFormat>Widescreen</PresentationFormat>
  <Paragraphs>173</Paragraphs>
  <Slides>19</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Courier New</vt:lpstr>
      <vt:lpstr>Menlo</vt:lpstr>
      <vt:lpstr>Tw Cen MT</vt:lpstr>
      <vt:lpstr>Tw Cen MT Condensed</vt:lpstr>
      <vt:lpstr>Wingdings</vt:lpstr>
      <vt:lpstr>Wingdings 3</vt:lpstr>
      <vt:lpstr>Integral</vt:lpstr>
      <vt:lpstr>Genomics Medicine and Statistics   Start at 10.45am  </vt:lpstr>
      <vt:lpstr>Genomics Medicine and Statistics   DAY 2: Introduction to Statistics for Genomics  </vt:lpstr>
      <vt:lpstr>Modern non-African humans contain Neanderthal DNA fragments in their genomes</vt:lpstr>
      <vt:lpstr>iPSC Derived Macrophages as a Model</vt:lpstr>
      <vt:lpstr>PowerPoint Presentation</vt:lpstr>
      <vt:lpstr>PCA: defining components</vt:lpstr>
      <vt:lpstr>PCA: defining components</vt:lpstr>
      <vt:lpstr>PCA on highly correlated data</vt:lpstr>
      <vt:lpstr>PCA on uncorrelated data</vt:lpstr>
      <vt:lpstr>WHOLE GENOME gene expression</vt:lpstr>
      <vt:lpstr>PowerPoint Presentation</vt:lpstr>
      <vt:lpstr>WHOLE GENOME gene expression</vt:lpstr>
      <vt:lpstr>PowerPoint Presentation</vt:lpstr>
      <vt:lpstr>WHOLE GENOME gene expression</vt:lpstr>
      <vt:lpstr>whole genome GENE expression</vt:lpstr>
      <vt:lpstr>PowerPoint Presentation</vt:lpstr>
      <vt:lpstr>Multiple testing – Bonferroni-holm method</vt:lpstr>
      <vt:lpstr>Multiple testing – Benjamini-Hochberg method</vt:lpstr>
      <vt:lpstr>Genomics Medicine and Statistics   Start at 2.40Pm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Impact of neanderthal introgressed sequence on Innate IMMUNE RESPONSE</dc:title>
  <dc:creator>Shiyao Ke</dc:creator>
  <cp:lastModifiedBy>Justin Whalley</cp:lastModifiedBy>
  <cp:revision>32</cp:revision>
  <dcterms:created xsi:type="dcterms:W3CDTF">2020-07-14T05:22:31Z</dcterms:created>
  <dcterms:modified xsi:type="dcterms:W3CDTF">2021-10-18T13:19:19Z</dcterms:modified>
</cp:coreProperties>
</file>

<file path=docProps/thumbnail.jpeg>
</file>